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7" r:id="rId11"/>
    <p:sldId id="265" r:id="rId12"/>
    <p:sldId id="268" r:id="rId13"/>
    <p:sldId id="271" r:id="rId14"/>
    <p:sldId id="266" r:id="rId15"/>
    <p:sldId id="269" r:id="rId16"/>
    <p:sldId id="270" r:id="rId17"/>
    <p:sldId id="272" r:id="rId18"/>
    <p:sldId id="273" r:id="rId19"/>
    <p:sldId id="274" r:id="rId20"/>
    <p:sldId id="275" r:id="rId21"/>
    <p:sldId id="276" r:id="rId22"/>
    <p:sldId id="277" r:id="rId23"/>
    <p:sldId id="278" r:id="rId24"/>
    <p:sldId id="279"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28"/>
    <p:restoredTop sz="83317"/>
  </p:normalViewPr>
  <p:slideViewPr>
    <p:cSldViewPr snapToGrid="0">
      <p:cViewPr varScale="1">
        <p:scale>
          <a:sx n="138" d="100"/>
          <a:sy n="138" d="100"/>
        </p:scale>
        <p:origin x="176" y="392"/>
      </p:cViewPr>
      <p:guideLst/>
    </p:cSldViewPr>
  </p:slideViewPr>
  <p:notesTextViewPr>
    <p:cViewPr>
      <p:scale>
        <a:sx n="1" d="1"/>
        <a:sy n="1" d="1"/>
      </p:scale>
      <p:origin x="0" y="0"/>
    </p:cViewPr>
  </p:notesTextViewPr>
  <p:notesViewPr>
    <p:cSldViewPr snapToGrid="0">
      <p:cViewPr varScale="1">
        <p:scale>
          <a:sx n="135" d="100"/>
          <a:sy n="135" d="100"/>
        </p:scale>
        <p:origin x="4768"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D3468A-9DED-4F46-A109-C78CAE71A8D4}" type="datetimeFigureOut">
              <a:rPr lang="en-US" smtClean="0"/>
              <a:t>8/15/22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264353-2415-FD4C-BF4F-E836ADF0903B}" type="slidenum">
              <a:rPr lang="en-US" smtClean="0"/>
              <a:t>‹#›</a:t>
            </a:fld>
            <a:endParaRPr lang="en-US"/>
          </a:p>
        </p:txBody>
      </p:sp>
    </p:spTree>
    <p:extLst>
      <p:ext uri="{BB962C8B-B14F-4D97-AF65-F5344CB8AC3E}">
        <p14:creationId xmlns:p14="http://schemas.microsoft.com/office/powerpoint/2010/main" val="1223027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Cipher"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en.wikipedia.org/wiki/Wehrmacht" TargetMode="External"/><Relationship Id="rId5" Type="http://schemas.openxmlformats.org/officeDocument/2006/relationships/hyperlink" Target="https://en.wikipedia.org/wiki/World_War_II" TargetMode="External"/><Relationship Id="rId4" Type="http://schemas.openxmlformats.org/officeDocument/2006/relationships/hyperlink" Target="https://en.wikipedia.org/wiki/Nazi_Germany"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youtu.be/rKjfb9vscV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sz="1200" b="0" i="0" kern="1200" dirty="0">
                <a:solidFill>
                  <a:schemeClr val="tx1"/>
                </a:solidFill>
                <a:effectLst/>
                <a:latin typeface="+mn-lt"/>
                <a:ea typeface="+mn-ea"/>
                <a:cs typeface="+mn-cs"/>
              </a:rPr>
              <a:t>A </a:t>
            </a:r>
            <a:r>
              <a:rPr lang="en-IN" sz="1200" b="1" i="0" kern="1200" dirty="0">
                <a:solidFill>
                  <a:schemeClr val="tx1"/>
                </a:solidFill>
                <a:effectLst/>
                <a:latin typeface="+mn-lt"/>
                <a:ea typeface="+mn-ea"/>
                <a:cs typeface="+mn-cs"/>
              </a:rPr>
              <a:t>simple machine</a:t>
            </a:r>
            <a:r>
              <a:rPr lang="en-IN" sz="1200" b="0" i="0" kern="1200" dirty="0">
                <a:solidFill>
                  <a:schemeClr val="tx1"/>
                </a:solidFill>
                <a:effectLst/>
                <a:latin typeface="+mn-lt"/>
                <a:ea typeface="+mn-ea"/>
                <a:cs typeface="+mn-cs"/>
              </a:rPr>
              <a:t> is a machine that can do work in a single movement.  Many machines are called </a:t>
            </a:r>
            <a:r>
              <a:rPr lang="en-IN" sz="1200" b="1" i="0" kern="1200" dirty="0">
                <a:solidFill>
                  <a:schemeClr val="tx1"/>
                </a:solidFill>
                <a:effectLst/>
                <a:latin typeface="+mn-lt"/>
                <a:ea typeface="+mn-ea"/>
                <a:cs typeface="+mn-cs"/>
              </a:rPr>
              <a:t>compound machines</a:t>
            </a:r>
            <a:r>
              <a:rPr lang="en-IN" sz="1200" b="0" i="0" kern="1200" dirty="0">
                <a:solidFill>
                  <a:schemeClr val="tx1"/>
                </a:solidFill>
                <a:effectLst/>
                <a:latin typeface="+mn-lt"/>
                <a:ea typeface="+mn-ea"/>
                <a:cs typeface="+mn-cs"/>
              </a:rPr>
              <a:t> since they are a combination of two or more simple machines.</a:t>
            </a:r>
          </a:p>
          <a:p>
            <a:pPr marL="171450" indent="-171450">
              <a:buFont typeface="Arial" panose="020B0604020202020204" pitchFamily="34" charset="0"/>
              <a:buChar char="•"/>
            </a:pPr>
            <a:r>
              <a:rPr lang="en-US" dirty="0"/>
              <a:t>Machines have been designed and devised to ease human effort and repetitively do the same job again and again. </a:t>
            </a:r>
          </a:p>
          <a:p>
            <a:pPr marL="171450" indent="-171450">
              <a:buFont typeface="Arial" panose="020B0604020202020204" pitchFamily="34" charset="0"/>
              <a:buChar char="•"/>
            </a:pPr>
            <a:r>
              <a:rPr lang="en-US" dirty="0"/>
              <a:t>Some machines are as simple as a pully that’s used to draw water from a well and complex enough to fly us from a source to a destination </a:t>
            </a:r>
          </a:p>
          <a:p>
            <a:pPr marL="171450" indent="-171450">
              <a:buFont typeface="Arial" panose="020B0604020202020204" pitchFamily="34" charset="0"/>
              <a:buChar char="•"/>
            </a:pPr>
            <a:r>
              <a:rPr lang="en-US" dirty="0"/>
              <a:t>Some machines are used convert a provided electrical energy to mechanical and vice-versa</a:t>
            </a:r>
          </a:p>
          <a:p>
            <a:pPr marL="171450" indent="-171450">
              <a:buFont typeface="Arial" panose="020B0604020202020204" pitchFamily="34" charset="0"/>
              <a:buChar char="•"/>
            </a:pPr>
            <a:r>
              <a:rPr lang="en-US" dirty="0"/>
              <a:t>Some of the machines known and among us in daily use are a calculator, mobile phone, ceiling fan, air-conditioner and the list goes on. </a:t>
            </a:r>
          </a:p>
          <a:p>
            <a:pPr marL="171450" indent="-171450">
              <a:buFont typeface="Arial" panose="020B0604020202020204" pitchFamily="34" charset="0"/>
              <a:buChar char="•"/>
            </a:pPr>
            <a:r>
              <a:rPr lang="en-US" dirty="0"/>
              <a:t>One of such early calculating machines were ENIGMA - </a:t>
            </a:r>
            <a:r>
              <a:rPr lang="en-IN" sz="1200" b="0" i="1" kern="1200" dirty="0">
                <a:solidFill>
                  <a:schemeClr val="tx1"/>
                </a:solidFill>
                <a:effectLst/>
                <a:latin typeface="+mn-lt"/>
                <a:ea typeface="+mn-ea"/>
                <a:cs typeface="+mn-cs"/>
              </a:rPr>
              <a:t>The </a:t>
            </a:r>
            <a:r>
              <a:rPr lang="en-IN" sz="1200" b="1" i="1" kern="1200" dirty="0">
                <a:solidFill>
                  <a:schemeClr val="tx1"/>
                </a:solidFill>
                <a:effectLst/>
                <a:latin typeface="+mn-lt"/>
                <a:ea typeface="+mn-ea"/>
                <a:cs typeface="+mn-cs"/>
              </a:rPr>
              <a:t>Enigma machine</a:t>
            </a:r>
            <a:r>
              <a:rPr lang="en-IN" sz="1200" b="0" i="1" kern="1200" dirty="0">
                <a:solidFill>
                  <a:schemeClr val="tx1"/>
                </a:solidFill>
                <a:effectLst/>
                <a:latin typeface="+mn-lt"/>
                <a:ea typeface="+mn-ea"/>
                <a:cs typeface="+mn-cs"/>
              </a:rPr>
              <a:t> is a </a:t>
            </a:r>
            <a:r>
              <a:rPr lang="en-IN" sz="1200" b="0" i="1" u="none" strike="noStrike" kern="1200" dirty="0">
                <a:solidFill>
                  <a:schemeClr val="tx1"/>
                </a:solidFill>
                <a:effectLst/>
                <a:latin typeface="+mn-lt"/>
                <a:ea typeface="+mn-ea"/>
                <a:cs typeface="+mn-cs"/>
                <a:hlinkClick r:id="rId3" tooltip="Cipher"/>
              </a:rPr>
              <a:t>cipher</a:t>
            </a:r>
            <a:r>
              <a:rPr lang="en-IN" sz="1200" b="0" i="1" kern="1200" dirty="0">
                <a:solidFill>
                  <a:schemeClr val="tx1"/>
                </a:solidFill>
                <a:effectLst/>
                <a:latin typeface="+mn-lt"/>
                <a:ea typeface="+mn-ea"/>
                <a:cs typeface="+mn-cs"/>
              </a:rPr>
              <a:t> device developed and used in the early- to mid-20th century to protect commercial, diplomatic, and military communication. It was employed extensively by </a:t>
            </a:r>
            <a:r>
              <a:rPr lang="en-IN" sz="1200" b="0" i="1" u="none" strike="noStrike" kern="1200" dirty="0">
                <a:solidFill>
                  <a:schemeClr val="tx1"/>
                </a:solidFill>
                <a:effectLst/>
                <a:latin typeface="+mn-lt"/>
                <a:ea typeface="+mn-ea"/>
                <a:cs typeface="+mn-cs"/>
                <a:hlinkClick r:id="rId4" tooltip="Nazi Germany"/>
              </a:rPr>
              <a:t>Nazi Germany</a:t>
            </a:r>
            <a:r>
              <a:rPr lang="en-IN" sz="1200" b="0" i="1" kern="1200" dirty="0">
                <a:solidFill>
                  <a:schemeClr val="tx1"/>
                </a:solidFill>
                <a:effectLst/>
                <a:latin typeface="+mn-lt"/>
                <a:ea typeface="+mn-ea"/>
                <a:cs typeface="+mn-cs"/>
              </a:rPr>
              <a:t> during </a:t>
            </a:r>
            <a:r>
              <a:rPr lang="en-IN" sz="1200" b="0" i="1" u="none" strike="noStrike" kern="1200" dirty="0">
                <a:solidFill>
                  <a:schemeClr val="tx1"/>
                </a:solidFill>
                <a:effectLst/>
                <a:latin typeface="+mn-lt"/>
                <a:ea typeface="+mn-ea"/>
                <a:cs typeface="+mn-cs"/>
                <a:hlinkClick r:id="rId5" tooltip="World War II"/>
              </a:rPr>
              <a:t>World War II</a:t>
            </a:r>
            <a:r>
              <a:rPr lang="en-IN" sz="1200" b="0" i="1" kern="1200" dirty="0">
                <a:solidFill>
                  <a:schemeClr val="tx1"/>
                </a:solidFill>
                <a:effectLst/>
                <a:latin typeface="+mn-lt"/>
                <a:ea typeface="+mn-ea"/>
                <a:cs typeface="+mn-cs"/>
              </a:rPr>
              <a:t>, in all branches of the </a:t>
            </a:r>
            <a:r>
              <a:rPr lang="en-IN" sz="1200" b="0" i="1" u="none" strike="noStrike" kern="1200" dirty="0">
                <a:solidFill>
                  <a:schemeClr val="tx1"/>
                </a:solidFill>
                <a:effectLst/>
                <a:latin typeface="+mn-lt"/>
                <a:ea typeface="+mn-ea"/>
                <a:cs typeface="+mn-cs"/>
                <a:hlinkClick r:id="rId6" tooltip="Wehrmacht"/>
              </a:rPr>
              <a:t>German military</a:t>
            </a:r>
            <a:r>
              <a:rPr lang="en-IN" sz="1200" b="0" i="1" kern="1200" dirty="0">
                <a:solidFill>
                  <a:schemeClr val="tx1"/>
                </a:solidFill>
                <a:effectLst/>
                <a:latin typeface="+mn-lt"/>
                <a:ea typeface="+mn-ea"/>
                <a:cs typeface="+mn-cs"/>
              </a:rPr>
              <a:t>. The Enigma machine was considered so secure that it was used to encipher the most top-secret messages.</a:t>
            </a:r>
          </a:p>
          <a:p>
            <a:pPr marL="171450" indent="-171450">
              <a:buFont typeface="Arial" panose="020B0604020202020204" pitchFamily="34" charset="0"/>
              <a:buChar char="•"/>
            </a:pPr>
            <a:r>
              <a:rPr lang="en-US" i="0" dirty="0"/>
              <a:t>https://</a:t>
            </a:r>
            <a:r>
              <a:rPr lang="en-US" i="0" dirty="0" err="1"/>
              <a:t>en.wikipedia.org</a:t>
            </a:r>
            <a:r>
              <a:rPr lang="en-US" i="0" dirty="0"/>
              <a:t>/wiki/</a:t>
            </a:r>
            <a:r>
              <a:rPr lang="en-US" i="0" dirty="0" err="1"/>
              <a:t>Enigma_machine</a:t>
            </a:r>
            <a:r>
              <a:rPr lang="en-US" i="0" dirty="0"/>
              <a:t> </a:t>
            </a:r>
          </a:p>
          <a:p>
            <a:pPr marL="171450" indent="-171450">
              <a:buFont typeface="Arial" panose="020B0604020202020204" pitchFamily="34" charset="0"/>
              <a:buChar char="•"/>
            </a:pPr>
            <a:endParaRPr lang="en-US" i="0"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0264353-2415-FD4C-BF4F-E836ADF0903B}" type="slidenum">
              <a:rPr lang="en-US" smtClean="0"/>
              <a:t>2</a:t>
            </a:fld>
            <a:endParaRPr lang="en-US"/>
          </a:p>
        </p:txBody>
      </p:sp>
    </p:spTree>
    <p:extLst>
      <p:ext uri="{BB962C8B-B14F-4D97-AF65-F5344CB8AC3E}">
        <p14:creationId xmlns:p14="http://schemas.microsoft.com/office/powerpoint/2010/main" val="8236543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Different programming languages provide implementation for each of these before discussed topics differently</a:t>
            </a:r>
          </a:p>
          <a:p>
            <a:pPr marL="171450" indent="-171450">
              <a:buFontTx/>
              <a:buChar char="-"/>
            </a:pPr>
            <a:r>
              <a:rPr lang="en-US" dirty="0"/>
              <a:t>Some of the programming languages come pre-fitted, while some give the opportunity to hand-craft them to the need of the problem/solution domain. </a:t>
            </a:r>
          </a:p>
        </p:txBody>
      </p:sp>
      <p:sp>
        <p:nvSpPr>
          <p:cNvPr id="4" name="Slide Number Placeholder 3"/>
          <p:cNvSpPr>
            <a:spLocks noGrp="1"/>
          </p:cNvSpPr>
          <p:nvPr>
            <p:ph type="sldNum" sz="quarter" idx="5"/>
          </p:nvPr>
        </p:nvSpPr>
        <p:spPr/>
        <p:txBody>
          <a:bodyPr/>
          <a:lstStyle/>
          <a:p>
            <a:fld id="{10264353-2415-FD4C-BF4F-E836ADF0903B}" type="slidenum">
              <a:rPr lang="en-US" smtClean="0"/>
              <a:t>19</a:t>
            </a:fld>
            <a:endParaRPr lang="en-US"/>
          </a:p>
        </p:txBody>
      </p:sp>
    </p:spTree>
    <p:extLst>
      <p:ext uri="{BB962C8B-B14F-4D97-AF65-F5344CB8AC3E}">
        <p14:creationId xmlns:p14="http://schemas.microsoft.com/office/powerpoint/2010/main" val="1751912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264353-2415-FD4C-BF4F-E836ADF0903B}" type="slidenum">
              <a:rPr lang="en-US" smtClean="0"/>
              <a:t>21</a:t>
            </a:fld>
            <a:endParaRPr lang="en-US"/>
          </a:p>
        </p:txBody>
      </p:sp>
    </p:spTree>
    <p:extLst>
      <p:ext uri="{BB962C8B-B14F-4D97-AF65-F5344CB8AC3E}">
        <p14:creationId xmlns:p14="http://schemas.microsoft.com/office/powerpoint/2010/main" val="1417658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264353-2415-FD4C-BF4F-E836ADF0903B}" type="slidenum">
              <a:rPr lang="en-US" smtClean="0"/>
              <a:t>33</a:t>
            </a:fld>
            <a:endParaRPr lang="en-US"/>
          </a:p>
        </p:txBody>
      </p:sp>
    </p:spTree>
    <p:extLst>
      <p:ext uri="{BB962C8B-B14F-4D97-AF65-F5344CB8AC3E}">
        <p14:creationId xmlns:p14="http://schemas.microsoft.com/office/powerpoint/2010/main" val="1342434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Well most of these machines during the earlier part of their invention/innovation were hard-wired or pre-programmed. </a:t>
            </a:r>
          </a:p>
          <a:p>
            <a:pPr marL="171450" indent="-171450">
              <a:buFontTx/>
              <a:buChar char="-"/>
            </a:pPr>
            <a:r>
              <a:rPr lang="en-US" dirty="0"/>
              <a:t>However with the advance of technology a lot and most of these machines are programmable to an extent. </a:t>
            </a:r>
          </a:p>
          <a:p>
            <a:pPr marL="171450" indent="-171450">
              <a:buFontTx/>
              <a:buChar char="-"/>
            </a:pPr>
            <a:r>
              <a:rPr lang="en-US" dirty="0"/>
              <a:t>Absolutely, we are not going to study how machines work and/or how they can be programmed. </a:t>
            </a:r>
          </a:p>
          <a:p>
            <a:pPr marL="171450" indent="-171450">
              <a:buFontTx/>
              <a:buChar char="-"/>
            </a:pPr>
            <a:r>
              <a:rPr lang="en-US" dirty="0"/>
              <a:t>This session is a prelude of how we can program some of the more advanced  machines in the later parts of our session(s)</a:t>
            </a:r>
          </a:p>
        </p:txBody>
      </p:sp>
      <p:sp>
        <p:nvSpPr>
          <p:cNvPr id="4" name="Slide Number Placeholder 3"/>
          <p:cNvSpPr>
            <a:spLocks noGrp="1"/>
          </p:cNvSpPr>
          <p:nvPr>
            <p:ph type="sldNum" sz="quarter" idx="5"/>
          </p:nvPr>
        </p:nvSpPr>
        <p:spPr/>
        <p:txBody>
          <a:bodyPr/>
          <a:lstStyle/>
          <a:p>
            <a:fld id="{10264353-2415-FD4C-BF4F-E836ADF0903B}" type="slidenum">
              <a:rPr lang="en-US" smtClean="0"/>
              <a:t>3</a:t>
            </a:fld>
            <a:endParaRPr lang="en-US"/>
          </a:p>
        </p:txBody>
      </p:sp>
    </p:spTree>
    <p:extLst>
      <p:ext uri="{BB962C8B-B14F-4D97-AF65-F5344CB8AC3E}">
        <p14:creationId xmlns:p14="http://schemas.microsoft.com/office/powerpoint/2010/main" val="4285841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Machines that were/are used for sheer computing purposes in various disciplines of sciences like Mathematics, Physics, Chemistry, Astronomy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ABACUS - </a:t>
            </a:r>
            <a:r>
              <a:rPr lang="en-IN" sz="1200" b="1" i="0" kern="1200" dirty="0">
                <a:solidFill>
                  <a:schemeClr val="tx1"/>
                </a:solidFill>
                <a:effectLst/>
                <a:latin typeface="+mn-lt"/>
                <a:ea typeface="+mn-ea"/>
                <a:cs typeface="+mn-cs"/>
              </a:rPr>
              <a:t>Abundant Beads, Addition &amp; Calculation Utility System</a:t>
            </a:r>
          </a:p>
          <a:p>
            <a:pPr marL="628650" lvl="1" indent="-171450">
              <a:buFont typeface="Arial" panose="020B0604020202020204" pitchFamily="34" charset="0"/>
              <a:buChar char="•"/>
            </a:pPr>
            <a:r>
              <a:rPr lang="en-IN" sz="1200" b="0" i="0" kern="1200" dirty="0">
                <a:solidFill>
                  <a:schemeClr val="tx1"/>
                </a:solidFill>
                <a:effectLst/>
                <a:latin typeface="+mn-lt"/>
                <a:ea typeface="+mn-ea"/>
                <a:cs typeface="+mn-cs"/>
              </a:rPr>
              <a:t>The </a:t>
            </a:r>
            <a:r>
              <a:rPr lang="en-IN" sz="1200" b="1" i="0" kern="1200" dirty="0">
                <a:solidFill>
                  <a:schemeClr val="tx1"/>
                </a:solidFill>
                <a:effectLst/>
                <a:latin typeface="+mn-lt"/>
                <a:ea typeface="+mn-ea"/>
                <a:cs typeface="+mn-cs"/>
              </a:rPr>
              <a:t>abacus</a:t>
            </a:r>
            <a:r>
              <a:rPr lang="en-IN" sz="1200" b="0" i="0" kern="1200" dirty="0">
                <a:solidFill>
                  <a:schemeClr val="tx1"/>
                </a:solidFill>
                <a:effectLst/>
                <a:latin typeface="+mn-lt"/>
                <a:ea typeface="+mn-ea"/>
                <a:cs typeface="+mn-cs"/>
              </a:rPr>
              <a:t> , also called a </a:t>
            </a:r>
            <a:r>
              <a:rPr lang="en-IN" sz="1200" b="1" i="0" kern="1200" dirty="0">
                <a:solidFill>
                  <a:schemeClr val="tx1"/>
                </a:solidFill>
                <a:effectLst/>
                <a:latin typeface="+mn-lt"/>
                <a:ea typeface="+mn-ea"/>
                <a:cs typeface="+mn-cs"/>
              </a:rPr>
              <a:t>counting frame.</a:t>
            </a:r>
            <a:endParaRPr lang="en-IN"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IN" sz="1200" b="0" i="0" kern="1200" dirty="0">
                <a:solidFill>
                  <a:schemeClr val="tx1"/>
                </a:solidFill>
                <a:effectLst/>
                <a:latin typeface="+mn-lt"/>
                <a:ea typeface="+mn-ea"/>
                <a:cs typeface="+mn-cs"/>
              </a:rPr>
              <a:t>First mechanical device used for calculations.</a:t>
            </a:r>
          </a:p>
          <a:p>
            <a:pPr marL="628650" lvl="1" indent="-171450">
              <a:buFont typeface="Arial" panose="020B0604020202020204" pitchFamily="34" charset="0"/>
              <a:buChar char="•"/>
            </a:pPr>
            <a:r>
              <a:rPr lang="en-IN" sz="1200" b="0" i="0" kern="1200" dirty="0">
                <a:solidFill>
                  <a:schemeClr val="tx1"/>
                </a:solidFill>
                <a:effectLst/>
                <a:latin typeface="+mn-lt"/>
                <a:ea typeface="+mn-ea"/>
                <a:cs typeface="+mn-cs"/>
              </a:rPr>
              <a:t>It used to perform basic arithmetic operations.</a:t>
            </a:r>
          </a:p>
          <a:p>
            <a:pPr marL="628650" lvl="1" indent="-171450">
              <a:buFont typeface="Arial" panose="020B0604020202020204" pitchFamily="34" charset="0"/>
              <a:buChar char="•"/>
            </a:pPr>
            <a:r>
              <a:rPr lang="en-IN" sz="1200" b="0" i="0" kern="1200" dirty="0">
                <a:solidFill>
                  <a:schemeClr val="tx1"/>
                </a:solidFill>
                <a:effectLst/>
                <a:latin typeface="+mn-lt"/>
                <a:ea typeface="+mn-ea"/>
                <a:cs typeface="+mn-cs"/>
              </a:rPr>
              <a:t>Invented by Mesopotamians around 3000 BC.</a:t>
            </a:r>
          </a:p>
          <a:p>
            <a:pPr marL="628650" lvl="1" indent="-171450">
              <a:buFont typeface="Arial" panose="020B0604020202020204" pitchFamily="34" charset="0"/>
              <a:buChar char="•"/>
            </a:pPr>
            <a:r>
              <a:rPr lang="en-IN" sz="1200" b="0" i="0" kern="1200" dirty="0">
                <a:solidFill>
                  <a:schemeClr val="tx1"/>
                </a:solidFill>
                <a:effectLst/>
                <a:latin typeface="+mn-lt"/>
                <a:ea typeface="+mn-ea"/>
                <a:cs typeface="+mn-cs"/>
              </a:rPr>
              <a:t>Had beads on movable rods divided in 2 parts.</a:t>
            </a:r>
          </a:p>
          <a:p>
            <a:pPr marL="628650" lvl="1" indent="-171450">
              <a:buFont typeface="Arial" panose="020B0604020202020204" pitchFamily="34" charset="0"/>
              <a:buChar char="•"/>
            </a:pPr>
            <a:r>
              <a:rPr lang="en-IN" sz="1200" b="0" i="0" kern="1200" dirty="0">
                <a:solidFill>
                  <a:schemeClr val="tx1"/>
                </a:solidFill>
                <a:effectLst/>
                <a:latin typeface="+mn-lt"/>
                <a:ea typeface="+mn-ea"/>
                <a:cs typeface="+mn-cs"/>
              </a:rPr>
              <a:t>Used even today by young children to learn basic calculations.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b="1" i="0" kern="1200" dirty="0">
                <a:solidFill>
                  <a:schemeClr val="tx1"/>
                </a:solidFill>
                <a:effectLst/>
                <a:latin typeface="+mn-lt"/>
                <a:ea typeface="+mn-ea"/>
                <a:cs typeface="+mn-cs"/>
              </a:rPr>
              <a:t>NAPIERS BONES</a:t>
            </a:r>
          </a:p>
          <a:p>
            <a:pPr marL="628650" lvl="1" indent="-171450">
              <a:buFont typeface="Arial" panose="020B0604020202020204" pitchFamily="34" charset="0"/>
              <a:buChar char="•"/>
            </a:pPr>
            <a:r>
              <a:rPr lang="en-IN" sz="1200" b="0" i="0" kern="1200" dirty="0">
                <a:solidFill>
                  <a:schemeClr val="tx1"/>
                </a:solidFill>
                <a:effectLst/>
                <a:latin typeface="+mn-lt"/>
                <a:ea typeface="+mn-ea"/>
                <a:cs typeface="+mn-cs"/>
              </a:rPr>
              <a:t>Invented by John Napier, a Scottish mathematician, in 1617.</a:t>
            </a:r>
          </a:p>
          <a:p>
            <a:pPr marL="628650" lvl="1" indent="-171450">
              <a:buFont typeface="Arial" panose="020B0604020202020204" pitchFamily="34" charset="0"/>
              <a:buChar char="•"/>
            </a:pPr>
            <a:r>
              <a:rPr lang="en-IN" sz="1200" b="0" i="0" kern="1200" dirty="0">
                <a:solidFill>
                  <a:schemeClr val="tx1"/>
                </a:solidFill>
                <a:effectLst/>
                <a:latin typeface="+mn-lt"/>
                <a:ea typeface="+mn-ea"/>
                <a:cs typeface="+mn-cs"/>
              </a:rPr>
              <a:t>The method was based on lattice multiplication.</a:t>
            </a:r>
          </a:p>
          <a:p>
            <a:pPr marL="628650" lvl="1" indent="-171450">
              <a:buFont typeface="Arial" panose="020B0604020202020204" pitchFamily="34" charset="0"/>
              <a:buChar char="•"/>
            </a:pPr>
            <a:r>
              <a:rPr lang="en-IN" sz="1200" b="0" i="0" kern="1200" dirty="0">
                <a:solidFill>
                  <a:schemeClr val="tx1"/>
                </a:solidFill>
                <a:effectLst/>
                <a:latin typeface="+mn-lt"/>
                <a:ea typeface="+mn-ea"/>
                <a:cs typeface="+mn-cs"/>
              </a:rPr>
              <a:t>It has set of rods or bones with multiplication tables on them.</a:t>
            </a:r>
          </a:p>
          <a:p>
            <a:pPr marL="628650" lvl="1" indent="-171450">
              <a:buFont typeface="Arial" panose="020B0604020202020204" pitchFamily="34" charset="0"/>
              <a:buChar char="•"/>
            </a:pPr>
            <a:r>
              <a:rPr lang="en-IN" sz="1200" b="0" i="0" kern="1200" dirty="0">
                <a:solidFill>
                  <a:schemeClr val="tx1"/>
                </a:solidFill>
                <a:effectLst/>
                <a:latin typeface="+mn-lt"/>
                <a:ea typeface="+mn-ea"/>
                <a:cs typeface="+mn-cs"/>
              </a:rPr>
              <a:t>Performed  addition, subtraction, multiplication and division.</a:t>
            </a:r>
          </a:p>
          <a:p>
            <a:pPr marL="628650" lvl="1" indent="-171450">
              <a:buFont typeface="Arial" panose="020B0604020202020204" pitchFamily="34" charset="0"/>
              <a:buChar char="•"/>
            </a:pPr>
            <a:r>
              <a:rPr lang="en-IN" sz="1200" b="0" i="0" kern="1200" dirty="0">
                <a:solidFill>
                  <a:schemeClr val="tx1"/>
                </a:solidFill>
                <a:effectLst/>
                <a:latin typeface="+mn-lt"/>
                <a:ea typeface="+mn-ea"/>
                <a:cs typeface="+mn-cs"/>
              </a:rPr>
              <a:t>More advanced use of the rods can even extract square roots.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b="1" i="0" kern="1200" dirty="0">
                <a:solidFill>
                  <a:schemeClr val="tx1"/>
                </a:solidFill>
                <a:effectLst/>
                <a:latin typeface="+mn-lt"/>
                <a:ea typeface="+mn-ea"/>
                <a:cs typeface="+mn-cs"/>
              </a:rPr>
              <a:t>PASCALINE</a:t>
            </a:r>
          </a:p>
          <a:p>
            <a:pPr marL="628650" lvl="1" indent="-171450">
              <a:buFont typeface="Arial" panose="020B0604020202020204" pitchFamily="34" charset="0"/>
              <a:buChar char="•"/>
            </a:pPr>
            <a:r>
              <a:rPr lang="en-IN" sz="1200" b="0" i="0" kern="1200" dirty="0">
                <a:solidFill>
                  <a:schemeClr val="tx1"/>
                </a:solidFill>
                <a:effectLst/>
                <a:latin typeface="+mn-lt"/>
                <a:ea typeface="+mn-ea"/>
                <a:cs typeface="+mn-cs"/>
              </a:rPr>
              <a:t>Invented by Blaise Pascal, a </a:t>
            </a:r>
            <a:r>
              <a:rPr lang="en-IN" sz="1200" b="0" i="0" kern="1200" dirty="0" err="1">
                <a:solidFill>
                  <a:schemeClr val="tx1"/>
                </a:solidFill>
                <a:effectLst/>
                <a:latin typeface="+mn-lt"/>
                <a:ea typeface="+mn-ea"/>
                <a:cs typeface="+mn-cs"/>
              </a:rPr>
              <a:t>french</a:t>
            </a:r>
            <a:r>
              <a:rPr lang="en-IN" sz="1200" b="0" i="0" kern="1200" dirty="0">
                <a:solidFill>
                  <a:schemeClr val="tx1"/>
                </a:solidFill>
                <a:effectLst/>
                <a:latin typeface="+mn-lt"/>
                <a:ea typeface="+mn-ea"/>
                <a:cs typeface="+mn-cs"/>
              </a:rPr>
              <a:t> Mathematician invented it in 1642 .</a:t>
            </a:r>
          </a:p>
          <a:p>
            <a:pPr marL="628650" lvl="1" indent="-171450">
              <a:buFont typeface="Arial" panose="020B0604020202020204" pitchFamily="34" charset="0"/>
              <a:buChar char="•"/>
            </a:pPr>
            <a:r>
              <a:rPr lang="en-IN" sz="1200" b="1" i="0" kern="1200" dirty="0">
                <a:solidFill>
                  <a:schemeClr val="tx1"/>
                </a:solidFill>
                <a:effectLst/>
                <a:latin typeface="+mn-lt"/>
                <a:ea typeface="+mn-ea"/>
                <a:cs typeface="+mn-cs"/>
              </a:rPr>
              <a:t>Pascaline</a:t>
            </a:r>
            <a:r>
              <a:rPr lang="en-IN" sz="1200" b="0" i="0" kern="1200" dirty="0">
                <a:solidFill>
                  <a:schemeClr val="tx1"/>
                </a:solidFill>
                <a:effectLst/>
                <a:latin typeface="+mn-lt"/>
                <a:ea typeface="+mn-ea"/>
                <a:cs typeface="+mn-cs"/>
              </a:rPr>
              <a:t> is also known as the </a:t>
            </a:r>
            <a:r>
              <a:rPr lang="en-IN" sz="1200" b="1" i="0" kern="1200" dirty="0">
                <a:solidFill>
                  <a:schemeClr val="tx1"/>
                </a:solidFill>
                <a:effectLst/>
                <a:latin typeface="+mn-lt"/>
                <a:ea typeface="+mn-ea"/>
                <a:cs typeface="+mn-cs"/>
              </a:rPr>
              <a:t>arithmetic machine</a:t>
            </a:r>
            <a:r>
              <a:rPr lang="en-IN" sz="1200" b="0" i="0" kern="1200" dirty="0">
                <a:solidFill>
                  <a:schemeClr val="tx1"/>
                </a:solidFill>
                <a:effectLst/>
                <a:latin typeface="+mn-lt"/>
                <a:ea typeface="+mn-ea"/>
                <a:cs typeface="+mn-cs"/>
              </a:rPr>
              <a:t> or </a:t>
            </a:r>
            <a:r>
              <a:rPr lang="en-IN" sz="1200" b="1" i="0" kern="1200" dirty="0">
                <a:solidFill>
                  <a:schemeClr val="tx1"/>
                </a:solidFill>
                <a:effectLst/>
                <a:latin typeface="+mn-lt"/>
                <a:ea typeface="+mn-ea"/>
                <a:cs typeface="+mn-cs"/>
              </a:rPr>
              <a:t>Pascal’s calculator.</a:t>
            </a:r>
            <a:endParaRPr lang="en-IN"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IN" sz="1200" b="0" i="0" kern="1200" dirty="0">
                <a:solidFill>
                  <a:schemeClr val="tx1"/>
                </a:solidFill>
                <a:effectLst/>
                <a:latin typeface="+mn-lt"/>
                <a:ea typeface="+mn-ea"/>
                <a:cs typeface="+mn-cs"/>
              </a:rPr>
              <a:t>It could perform ADDITION and SUBTRACTION </a:t>
            </a:r>
            <a:r>
              <a:rPr lang="en-IN" sz="1200" b="1" i="0" kern="1200" dirty="0">
                <a:solidFill>
                  <a:schemeClr val="tx1"/>
                </a:solidFill>
                <a:effectLst/>
                <a:latin typeface="+mn-lt"/>
                <a:ea typeface="+mn-ea"/>
                <a:cs typeface="+mn-cs"/>
              </a:rPr>
              <a:t>faster than the Abacus</a:t>
            </a:r>
            <a:r>
              <a:rPr lang="en-IN"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IN" sz="1200" b="0" i="0" kern="1200" dirty="0">
                <a:solidFill>
                  <a:schemeClr val="tx1"/>
                </a:solidFill>
                <a:effectLst/>
                <a:latin typeface="+mn-lt"/>
                <a:ea typeface="+mn-ea"/>
                <a:cs typeface="+mn-cs"/>
              </a:rPr>
              <a:t>The Pascaline Machine consisted of numerous toothed wheels having unique position value.</a:t>
            </a:r>
          </a:p>
          <a:p>
            <a:pPr marL="628650" lvl="1" indent="-171450">
              <a:buFont typeface="Arial" panose="020B0604020202020204" pitchFamily="34" charset="0"/>
              <a:buChar char="•"/>
            </a:pPr>
            <a:r>
              <a:rPr lang="en-IN" sz="1200" b="0" i="0" kern="1200" dirty="0">
                <a:solidFill>
                  <a:schemeClr val="tx1"/>
                </a:solidFill>
                <a:effectLst/>
                <a:latin typeface="+mn-lt"/>
                <a:ea typeface="+mn-ea"/>
                <a:cs typeface="+mn-cs"/>
              </a:rPr>
              <a:t>The rotation wheels controlled the Addition and Subtraction operation.</a:t>
            </a:r>
          </a:p>
          <a:p>
            <a:pPr marL="628650" lvl="1" indent="-171450">
              <a:buFont typeface="Arial" panose="020B0604020202020204" pitchFamily="34" charset="0"/>
              <a:buChar char="•"/>
            </a:pPr>
            <a:r>
              <a:rPr lang="en-IN" sz="1200" b="0" i="0" kern="1200" dirty="0">
                <a:solidFill>
                  <a:schemeClr val="tx1"/>
                </a:solidFill>
                <a:effectLst/>
                <a:latin typeface="+mn-lt"/>
                <a:ea typeface="+mn-ea"/>
                <a:cs typeface="+mn-cs"/>
              </a:rPr>
              <a:t>This Machine was capable carry-transfer automatically.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b="1" i="0" kern="1200" dirty="0">
                <a:solidFill>
                  <a:schemeClr val="tx1"/>
                </a:solidFill>
                <a:effectLst/>
                <a:latin typeface="+mn-lt"/>
                <a:ea typeface="+mn-ea"/>
                <a:cs typeface="+mn-cs"/>
              </a:rPr>
              <a:t>LEIBNIZ WHEEL</a:t>
            </a:r>
          </a:p>
          <a:p>
            <a:pPr marL="628650" lvl="1" indent="-171450">
              <a:buFont typeface="Arial" panose="020B0604020202020204" pitchFamily="34" charset="0"/>
              <a:buChar char="•"/>
            </a:pPr>
            <a:r>
              <a:rPr lang="en-IN" sz="1200" b="0" i="0" kern="1200" dirty="0">
                <a:solidFill>
                  <a:schemeClr val="tx1"/>
                </a:solidFill>
                <a:effectLst/>
                <a:latin typeface="+mn-lt"/>
                <a:ea typeface="+mn-ea"/>
                <a:cs typeface="+mn-cs"/>
              </a:rPr>
              <a:t>Invented by Gottfried Wilhelm Leibniz in 1685.</a:t>
            </a:r>
          </a:p>
          <a:p>
            <a:pPr marL="628650" lvl="1" indent="-171450">
              <a:buFont typeface="Arial" panose="020B0604020202020204" pitchFamily="34" charset="0"/>
              <a:buChar char="•"/>
            </a:pPr>
            <a:r>
              <a:rPr lang="en-IN" sz="1200" b="0" i="0" kern="1200" dirty="0">
                <a:solidFill>
                  <a:schemeClr val="tx1"/>
                </a:solidFill>
                <a:effectLst/>
                <a:latin typeface="+mn-lt"/>
                <a:ea typeface="+mn-ea"/>
                <a:cs typeface="+mn-cs"/>
              </a:rPr>
              <a:t>Extended Pascal Calculator to have automatic multiplication and division.</a:t>
            </a:r>
          </a:p>
          <a:p>
            <a:pPr marL="628650" lvl="1" indent="-171450">
              <a:buFont typeface="Arial" panose="020B0604020202020204" pitchFamily="34" charset="0"/>
              <a:buChar char="•"/>
            </a:pPr>
            <a:r>
              <a:rPr lang="en-IN" sz="1200" b="0" i="0" kern="1200" dirty="0">
                <a:solidFill>
                  <a:schemeClr val="tx1"/>
                </a:solidFill>
                <a:effectLst/>
                <a:latin typeface="+mn-lt"/>
                <a:ea typeface="+mn-ea"/>
                <a:cs typeface="+mn-cs"/>
              </a:rPr>
              <a:t>This Machine performed multiplication through repeated addition of numbers. </a:t>
            </a:r>
          </a:p>
          <a:p>
            <a:pPr marL="628650" lvl="1" indent="-171450">
              <a:buFont typeface="Arial" panose="020B0604020202020204" pitchFamily="34" charset="0"/>
              <a:buChar char="•"/>
            </a:pPr>
            <a:r>
              <a:rPr lang="en-IN" sz="1200" b="0" i="0" kern="1200" dirty="0">
                <a:solidFill>
                  <a:schemeClr val="tx1"/>
                </a:solidFill>
                <a:effectLst/>
                <a:latin typeface="+mn-lt"/>
                <a:ea typeface="+mn-ea"/>
                <a:cs typeface="+mn-cs"/>
              </a:rPr>
              <a:t>It had a cylinder or stepped drum with a set of teeth of incremental lengths which, was coupled to a counting wheel.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b="1" i="0" kern="1200" dirty="0">
                <a:solidFill>
                  <a:schemeClr val="tx1"/>
                </a:solidFill>
                <a:effectLst/>
                <a:latin typeface="+mn-lt"/>
                <a:ea typeface="+mn-ea"/>
                <a:cs typeface="+mn-cs"/>
              </a:rPr>
              <a:t>JACQUARD'S LOOM</a:t>
            </a:r>
          </a:p>
          <a:p>
            <a:pPr marL="628650" lvl="1" indent="-171450">
              <a:buFont typeface="Arial" panose="020B0604020202020204" pitchFamily="34" charset="0"/>
              <a:buChar char="•"/>
            </a:pPr>
            <a:r>
              <a:rPr lang="en-IN" sz="1200" b="0" i="0" kern="1200" dirty="0">
                <a:solidFill>
                  <a:schemeClr val="tx1"/>
                </a:solidFill>
                <a:effectLst/>
                <a:latin typeface="+mn-lt"/>
                <a:ea typeface="+mn-ea"/>
                <a:cs typeface="+mn-cs"/>
              </a:rPr>
              <a:t>It was invented by Joseph Marie Jacquard in 1804.</a:t>
            </a:r>
          </a:p>
          <a:p>
            <a:pPr marL="628650" lvl="1" indent="-171450">
              <a:buFont typeface="Arial" panose="020B0604020202020204" pitchFamily="34" charset="0"/>
              <a:buChar char="•"/>
            </a:pPr>
            <a:r>
              <a:rPr lang="en-IN" sz="1200" b="0" i="0" kern="1200" dirty="0">
                <a:solidFill>
                  <a:schemeClr val="tx1"/>
                </a:solidFill>
                <a:effectLst/>
                <a:latin typeface="+mn-lt"/>
                <a:ea typeface="+mn-ea"/>
                <a:cs typeface="+mn-cs"/>
              </a:rPr>
              <a:t>It made the cotton weaving process automatic.</a:t>
            </a:r>
          </a:p>
          <a:p>
            <a:pPr marL="628650" lvl="1" indent="-171450">
              <a:buFont typeface="Arial" panose="020B0604020202020204" pitchFamily="34" charset="0"/>
              <a:buChar char="•"/>
            </a:pPr>
            <a:r>
              <a:rPr lang="en-IN" sz="1200" b="0" i="0" kern="1200" dirty="0">
                <a:solidFill>
                  <a:schemeClr val="tx1"/>
                </a:solidFill>
                <a:effectLst/>
                <a:latin typeface="+mn-lt"/>
                <a:ea typeface="+mn-ea"/>
                <a:cs typeface="+mn-cs"/>
              </a:rPr>
              <a:t>The loom was controlled by a number of punched cards laced together into a continuous sequence.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b="1" i="0" kern="1200" dirty="0">
                <a:solidFill>
                  <a:schemeClr val="tx1"/>
                </a:solidFill>
                <a:effectLst/>
                <a:latin typeface="+mn-lt"/>
                <a:ea typeface="+mn-ea"/>
                <a:cs typeface="+mn-cs"/>
              </a:rPr>
              <a:t>DIFFERENCE &amp; ANALYTICAL ENGINE</a:t>
            </a:r>
          </a:p>
          <a:p>
            <a:pPr marL="628650" lvl="1" indent="-171450">
              <a:buFont typeface="Arial" panose="020B0604020202020204" pitchFamily="34" charset="0"/>
              <a:buChar char="•"/>
            </a:pPr>
            <a:r>
              <a:rPr lang="en-IN" sz="1200" b="0" i="0" kern="1200" dirty="0">
                <a:solidFill>
                  <a:schemeClr val="tx1"/>
                </a:solidFill>
                <a:effectLst/>
                <a:latin typeface="+mn-lt"/>
                <a:ea typeface="+mn-ea"/>
                <a:cs typeface="+mn-cs"/>
              </a:rPr>
              <a:t>Invented by Charles Babbage  in 1822 and 1833.</a:t>
            </a:r>
          </a:p>
          <a:p>
            <a:pPr marL="628650" lvl="1" indent="-171450">
              <a:buFont typeface="Arial" panose="020B0604020202020204" pitchFamily="34" charset="0"/>
              <a:buChar char="•"/>
            </a:pPr>
            <a:r>
              <a:rPr lang="en-IN" sz="1200" b="1" i="0" kern="1200" dirty="0">
                <a:solidFill>
                  <a:schemeClr val="tx1"/>
                </a:solidFill>
                <a:effectLst/>
                <a:latin typeface="+mn-lt"/>
                <a:ea typeface="+mn-ea"/>
                <a:cs typeface="+mn-cs"/>
              </a:rPr>
              <a:t>Difference Engine</a:t>
            </a:r>
            <a:r>
              <a:rPr lang="en-IN" sz="1200" b="0" i="0" kern="1200" dirty="0">
                <a:solidFill>
                  <a:schemeClr val="tx1"/>
                </a:solidFill>
                <a:effectLst/>
                <a:latin typeface="+mn-lt"/>
                <a:ea typeface="+mn-ea"/>
                <a:cs typeface="+mn-cs"/>
              </a:rPr>
              <a:t> was expected to calculate logarithmic tables to high degree of precision.</a:t>
            </a:r>
          </a:p>
          <a:p>
            <a:pPr marL="628650" lvl="1" indent="-171450">
              <a:buFont typeface="Arial" panose="020B0604020202020204" pitchFamily="34" charset="0"/>
              <a:buChar char="•"/>
            </a:pPr>
            <a:r>
              <a:rPr lang="en-IN" sz="1200" b="0" i="0" kern="1200" dirty="0">
                <a:solidFill>
                  <a:schemeClr val="tx1"/>
                </a:solidFill>
                <a:effectLst/>
                <a:latin typeface="+mn-lt"/>
                <a:ea typeface="+mn-ea"/>
                <a:cs typeface="+mn-cs"/>
              </a:rPr>
              <a:t>Difference Engine was capable of polynomial evolution by finite difference.</a:t>
            </a:r>
          </a:p>
          <a:p>
            <a:pPr marL="628650" lvl="1" indent="-171450">
              <a:buFont typeface="Arial" panose="020B0604020202020204" pitchFamily="34" charset="0"/>
              <a:buChar char="•"/>
            </a:pPr>
            <a:r>
              <a:rPr lang="en-IN" sz="1200" b="0" i="0" kern="1200" dirty="0">
                <a:solidFill>
                  <a:schemeClr val="tx1"/>
                </a:solidFill>
                <a:effectLst/>
                <a:latin typeface="+mn-lt"/>
                <a:ea typeface="+mn-ea"/>
                <a:cs typeface="+mn-cs"/>
              </a:rPr>
              <a:t>It could solve differential equations and was powered by Steam.</a:t>
            </a:r>
          </a:p>
          <a:p>
            <a:pPr marL="628650" lvl="1" indent="-171450">
              <a:buFont typeface="Arial" panose="020B0604020202020204" pitchFamily="34" charset="0"/>
              <a:buChar char="•"/>
            </a:pPr>
            <a:r>
              <a:rPr lang="en-IN" sz="1200" b="0" i="0" kern="1200" dirty="0">
                <a:solidFill>
                  <a:schemeClr val="tx1"/>
                </a:solidFill>
                <a:effectLst/>
                <a:latin typeface="+mn-lt"/>
                <a:ea typeface="+mn-ea"/>
                <a:cs typeface="+mn-cs"/>
              </a:rPr>
              <a:t>It stored program to perform calculations and print results</a:t>
            </a:r>
          </a:p>
          <a:p>
            <a:pPr marL="628650" lvl="1" indent="-171450">
              <a:buFont typeface="Arial" panose="020B0604020202020204" pitchFamily="34" charset="0"/>
              <a:buChar char="•"/>
            </a:pPr>
            <a:r>
              <a:rPr lang="en-IN" sz="1200" b="0" i="0" kern="1200" dirty="0">
                <a:solidFill>
                  <a:schemeClr val="tx1"/>
                </a:solidFill>
                <a:effectLst/>
                <a:latin typeface="+mn-lt"/>
                <a:ea typeface="+mn-ea"/>
                <a:cs typeface="+mn-cs"/>
              </a:rPr>
              <a:t>Analytical Engine had Input, Output, Store, Mill and Control units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b="1" i="0" kern="1200" dirty="0">
                <a:solidFill>
                  <a:schemeClr val="tx1"/>
                </a:solidFill>
                <a:effectLst/>
                <a:latin typeface="+mn-lt"/>
                <a:ea typeface="+mn-ea"/>
                <a:cs typeface="+mn-cs"/>
              </a:rPr>
              <a:t>CENSUS MACHINE</a:t>
            </a:r>
            <a:endParaRPr lang="en-IN"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en-IN" sz="1200" b="0" i="0" kern="1200" dirty="0">
                <a:solidFill>
                  <a:schemeClr val="tx1"/>
                </a:solidFill>
                <a:effectLst/>
                <a:latin typeface="+mn-lt"/>
                <a:ea typeface="+mn-ea"/>
                <a:cs typeface="+mn-cs"/>
              </a:rPr>
              <a:t>It was invented by an American named Herman in 1889.</a:t>
            </a:r>
          </a:p>
          <a:p>
            <a:pPr marL="628650" lvl="1" indent="-171450">
              <a:buFont typeface="Arial" panose="020B0604020202020204" pitchFamily="34" charset="0"/>
              <a:buChar char="•"/>
            </a:pPr>
            <a:r>
              <a:rPr lang="en-IN" sz="1200" b="0" i="0" kern="1200" dirty="0">
                <a:solidFill>
                  <a:schemeClr val="tx1"/>
                </a:solidFill>
                <a:effectLst/>
                <a:latin typeface="+mn-lt"/>
                <a:ea typeface="+mn-ea"/>
                <a:cs typeface="+mn-cs"/>
              </a:rPr>
              <a:t>It was invented to count the population of USA.</a:t>
            </a:r>
          </a:p>
          <a:p>
            <a:pPr marL="628650" lvl="1" indent="-171450">
              <a:buFont typeface="Arial" panose="020B0604020202020204" pitchFamily="34" charset="0"/>
              <a:buChar char="•"/>
            </a:pPr>
            <a:r>
              <a:rPr lang="en-IN" sz="1200" b="0" i="0" kern="1200" dirty="0">
                <a:solidFill>
                  <a:schemeClr val="tx1"/>
                </a:solidFill>
                <a:effectLst/>
                <a:latin typeface="+mn-lt"/>
                <a:ea typeface="+mn-ea"/>
                <a:cs typeface="+mn-cs"/>
              </a:rPr>
              <a:t>Its operation were controlled by punched cards.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b="1" i="0" kern="1200" dirty="0">
                <a:solidFill>
                  <a:schemeClr val="tx1"/>
                </a:solidFill>
                <a:effectLst/>
                <a:latin typeface="+mn-lt"/>
                <a:ea typeface="+mn-ea"/>
                <a:cs typeface="+mn-cs"/>
              </a:rPr>
              <a:t>MARK 1</a:t>
            </a:r>
          </a:p>
          <a:p>
            <a:pPr marL="628650" lvl="1" indent="-171450">
              <a:buFont typeface="Arial" panose="020B0604020202020204" pitchFamily="34" charset="0"/>
              <a:buChar char="•"/>
            </a:pPr>
            <a:r>
              <a:rPr lang="en-IN" sz="1200" b="0" i="0" kern="1200" dirty="0">
                <a:solidFill>
                  <a:schemeClr val="tx1"/>
                </a:solidFill>
                <a:effectLst/>
                <a:latin typeface="+mn-lt"/>
                <a:ea typeface="+mn-ea"/>
                <a:cs typeface="+mn-cs"/>
              </a:rPr>
              <a:t>It was invented by Howard Aiken in 1944 along with IBM.</a:t>
            </a:r>
          </a:p>
          <a:p>
            <a:pPr marL="628650" lvl="1" indent="-171450">
              <a:buFont typeface="Arial" panose="020B0604020202020204" pitchFamily="34" charset="0"/>
              <a:buChar char="•"/>
            </a:pPr>
            <a:r>
              <a:rPr lang="en-IN" sz="1200" b="0" i="0" kern="1200" dirty="0">
                <a:solidFill>
                  <a:schemeClr val="tx1"/>
                </a:solidFill>
                <a:effectLst/>
                <a:latin typeface="+mn-lt"/>
                <a:ea typeface="+mn-ea"/>
                <a:cs typeface="+mn-cs"/>
              </a:rPr>
              <a:t>It was the largest electromechanical computer.</a:t>
            </a:r>
          </a:p>
          <a:p>
            <a:pPr marL="628650" lvl="1" indent="-171450">
              <a:buFont typeface="Arial" panose="020B0604020202020204" pitchFamily="34" charset="0"/>
              <a:buChar char="•"/>
            </a:pPr>
            <a:r>
              <a:rPr lang="en-IN" sz="1200" b="0" i="0" kern="1200" dirty="0">
                <a:solidFill>
                  <a:schemeClr val="tx1"/>
                </a:solidFill>
                <a:effectLst/>
                <a:latin typeface="+mn-lt"/>
                <a:ea typeface="+mn-ea"/>
                <a:cs typeface="+mn-cs"/>
              </a:rPr>
              <a:t>“MARK-I” could multiply two 10 digit numbers in 5 second-a record at that time.</a:t>
            </a:r>
          </a:p>
          <a:p>
            <a:pPr marL="628650" lvl="1" indent="-171450">
              <a:buFont typeface="Arial" panose="020B0604020202020204" pitchFamily="34" charset="0"/>
              <a:buChar char="•"/>
            </a:pPr>
            <a:r>
              <a:rPr lang="en-IN" sz="1200" b="0" i="0" kern="1200" dirty="0">
                <a:solidFill>
                  <a:schemeClr val="tx1"/>
                </a:solidFill>
                <a:effectLst/>
                <a:latin typeface="+mn-lt"/>
                <a:ea typeface="+mn-ea"/>
                <a:cs typeface="+mn-cs"/>
              </a:rPr>
              <a:t>It could execute computations automatically. It is considered to be the real beginning of the era of the modern computer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b="1" i="0" kern="1200" dirty="0">
                <a:solidFill>
                  <a:schemeClr val="tx1"/>
                </a:solidFill>
                <a:effectLst/>
                <a:latin typeface="+mn-lt"/>
                <a:ea typeface="+mn-ea"/>
                <a:cs typeface="+mn-cs"/>
              </a:rPr>
              <a:t>John Von Neumann Architecture</a:t>
            </a:r>
          </a:p>
          <a:p>
            <a:pPr marL="628650" lvl="1" indent="-171450">
              <a:buFont typeface="Arial" panose="020B0604020202020204" pitchFamily="34" charset="0"/>
              <a:buChar char="•"/>
            </a:pPr>
            <a:r>
              <a:rPr lang="en-IN" sz="1200" b="0" i="0" kern="1200" dirty="0">
                <a:solidFill>
                  <a:schemeClr val="tx1"/>
                </a:solidFill>
                <a:effectLst/>
                <a:latin typeface="+mn-lt"/>
                <a:ea typeface="+mn-ea"/>
                <a:cs typeface="+mn-cs"/>
              </a:rPr>
              <a:t>In 1945 Dr John Von Neumann proposed the concept of a stored program computer</a:t>
            </a:r>
          </a:p>
          <a:p>
            <a:pPr marL="628650" lvl="1" indent="-171450">
              <a:buFont typeface="Arial" panose="020B0604020202020204" pitchFamily="34" charset="0"/>
              <a:buChar char="•"/>
            </a:pPr>
            <a:r>
              <a:rPr lang="en-IN" sz="1200" b="0" i="0" kern="1200" dirty="0">
                <a:solidFill>
                  <a:schemeClr val="tx1"/>
                </a:solidFill>
                <a:effectLst/>
                <a:latin typeface="+mn-lt"/>
                <a:ea typeface="+mn-ea"/>
                <a:cs typeface="+mn-cs"/>
              </a:rPr>
              <a:t>Program and data could be stored in the same memory unit.</a:t>
            </a:r>
          </a:p>
          <a:p>
            <a:pPr marL="628650" lvl="1" indent="-171450">
              <a:buFont typeface="Arial" panose="020B0604020202020204" pitchFamily="34" charset="0"/>
              <a:buChar char="•"/>
            </a:pPr>
            <a:r>
              <a:rPr lang="en-IN" sz="1200" b="0" i="0" kern="1200" dirty="0">
                <a:solidFill>
                  <a:schemeClr val="tx1"/>
                </a:solidFill>
                <a:effectLst/>
                <a:latin typeface="+mn-lt"/>
                <a:ea typeface="+mn-ea"/>
                <a:cs typeface="+mn-cs"/>
              </a:rPr>
              <a:t>It had 5 Components – Processing Unit, Control unit, Memory, external storage and Input and Output mechanisms.</a:t>
            </a:r>
          </a:p>
          <a:p>
            <a:pPr marL="171450" lvl="0" indent="-171450">
              <a:buFont typeface="Arial" panose="020B0604020202020204" pitchFamily="34" charset="0"/>
              <a:buChar char="•"/>
            </a:pPr>
            <a:r>
              <a:rPr lang="en-IN" sz="1200" b="0" i="0" kern="1200" dirty="0">
                <a:solidFill>
                  <a:schemeClr val="tx1"/>
                </a:solidFill>
                <a:effectLst/>
                <a:latin typeface="+mn-lt"/>
                <a:ea typeface="+mn-ea"/>
                <a:cs typeface="+mn-cs"/>
              </a:rPr>
              <a:t>Check out our video on Evolution of Computers: </a:t>
            </a:r>
            <a:r>
              <a:rPr lang="en-IN" sz="1200" b="0" i="0" u="none" strike="noStrike" kern="1200" dirty="0">
                <a:solidFill>
                  <a:schemeClr val="tx1"/>
                </a:solidFill>
                <a:effectLst/>
                <a:latin typeface="+mn-lt"/>
                <a:ea typeface="+mn-ea"/>
                <a:cs typeface="+mn-cs"/>
                <a:hlinkClick r:id="rId3"/>
              </a:rPr>
              <a:t>https://youtu.be/rKjfb9vscVM</a:t>
            </a:r>
            <a:endParaRPr lang="en-IN" sz="1200" b="0" i="0" kern="1200" dirty="0">
              <a:solidFill>
                <a:schemeClr val="tx1"/>
              </a:solidFill>
              <a:effectLst/>
              <a:latin typeface="+mn-lt"/>
              <a:ea typeface="+mn-ea"/>
              <a:cs typeface="+mn-cs"/>
            </a:endParaRPr>
          </a:p>
          <a:p>
            <a:pPr marL="628650" lvl="1" indent="-171450">
              <a:buFont typeface="Arial" panose="020B0604020202020204" pitchFamily="34" charset="0"/>
              <a:buChar char="•"/>
            </a:pPr>
            <a:endParaRPr lang="en-IN" sz="1200" b="0" i="0" kern="1200" dirty="0">
              <a:solidFill>
                <a:schemeClr val="tx1"/>
              </a:solidFill>
              <a:effectLst/>
              <a:latin typeface="+mn-lt"/>
              <a:ea typeface="+mn-ea"/>
              <a:cs typeface="+mn-cs"/>
            </a:endParaRPr>
          </a:p>
          <a:p>
            <a:pPr marL="628650" lvl="1" indent="-171450">
              <a:buFont typeface="Arial" panose="020B0604020202020204" pitchFamily="34" charset="0"/>
              <a:buChar char="•"/>
            </a:pPr>
            <a:endParaRPr lang="en-IN" sz="1200" b="0" i="0" kern="1200" dirty="0">
              <a:solidFill>
                <a:schemeClr val="tx1"/>
              </a:solidFill>
              <a:effectLst/>
              <a:latin typeface="+mn-lt"/>
              <a:ea typeface="+mn-ea"/>
              <a:cs typeface="+mn-cs"/>
            </a:endParaRPr>
          </a:p>
          <a:p>
            <a:pPr marL="628650" lvl="1" indent="-171450">
              <a:buFont typeface="Arial" panose="020B0604020202020204" pitchFamily="34" charset="0"/>
              <a:buChar char="•"/>
            </a:pPr>
            <a:endParaRPr lang="en-IN" sz="1200" b="0" i="0" kern="1200" dirty="0">
              <a:solidFill>
                <a:schemeClr val="tx1"/>
              </a:solidFill>
              <a:effectLst/>
              <a:latin typeface="+mn-lt"/>
              <a:ea typeface="+mn-ea"/>
              <a:cs typeface="+mn-cs"/>
            </a:endParaRPr>
          </a:p>
          <a:p>
            <a:pPr marL="628650" lvl="1" indent="-171450">
              <a:buFont typeface="Arial" panose="020B0604020202020204" pitchFamily="34" charset="0"/>
              <a:buChar char="•"/>
            </a:pPr>
            <a:endParaRPr lang="en-IN" sz="1200" b="0" i="0" kern="1200" dirty="0">
              <a:solidFill>
                <a:schemeClr val="tx1"/>
              </a:solidFill>
              <a:effectLst/>
              <a:latin typeface="+mn-lt"/>
              <a:ea typeface="+mn-ea"/>
              <a:cs typeface="+mn-cs"/>
            </a:endParaRPr>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10264353-2415-FD4C-BF4F-E836ADF0903B}" type="slidenum">
              <a:rPr lang="en-US" smtClean="0"/>
              <a:t>4</a:t>
            </a:fld>
            <a:endParaRPr lang="en-US"/>
          </a:p>
        </p:txBody>
      </p:sp>
    </p:spTree>
    <p:extLst>
      <p:ext uri="{BB962C8B-B14F-4D97-AF65-F5344CB8AC3E}">
        <p14:creationId xmlns:p14="http://schemas.microsoft.com/office/powerpoint/2010/main" val="3702012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Some of the very early programmable machines were programmed using simple mechanical artifacts like pullies and levers. Like we said earlier one form of energy to another. </a:t>
            </a:r>
          </a:p>
          <a:p>
            <a:pPr marL="171450" indent="-171450">
              <a:buFontTx/>
              <a:buChar char="-"/>
            </a:pPr>
            <a:r>
              <a:rPr lang="en-US" dirty="0"/>
              <a:t>While some of the later part of them were built to work on electrical pulses by using the simple technique of input, process and store. </a:t>
            </a:r>
          </a:p>
          <a:p>
            <a:pPr marL="171450" indent="-171450">
              <a:buFontTx/>
              <a:buChar char="-"/>
            </a:pPr>
            <a:r>
              <a:rPr lang="en-US" dirty="0"/>
              <a:t>Over a period of time as a part of evolution, these machines have shrunk from the size of a football field to the tip of our finger. </a:t>
            </a:r>
          </a:p>
          <a:p>
            <a:pPr marL="171450" indent="-171450">
              <a:buFontTx/>
              <a:buChar char="-"/>
            </a:pPr>
            <a:r>
              <a:rPr lang="en-US" dirty="0"/>
              <a:t>So did their computation power has increased exponentially. </a:t>
            </a:r>
          </a:p>
        </p:txBody>
      </p:sp>
      <p:sp>
        <p:nvSpPr>
          <p:cNvPr id="4" name="Slide Number Placeholder 3"/>
          <p:cNvSpPr>
            <a:spLocks noGrp="1"/>
          </p:cNvSpPr>
          <p:nvPr>
            <p:ph type="sldNum" sz="quarter" idx="5"/>
          </p:nvPr>
        </p:nvSpPr>
        <p:spPr/>
        <p:txBody>
          <a:bodyPr/>
          <a:lstStyle/>
          <a:p>
            <a:fld id="{10264353-2415-FD4C-BF4F-E836ADF0903B}" type="slidenum">
              <a:rPr lang="en-US" smtClean="0"/>
              <a:t>5</a:t>
            </a:fld>
            <a:endParaRPr lang="en-US"/>
          </a:p>
        </p:txBody>
      </p:sp>
    </p:spTree>
    <p:extLst>
      <p:ext uri="{BB962C8B-B14F-4D97-AF65-F5344CB8AC3E}">
        <p14:creationId xmlns:p14="http://schemas.microsoft.com/office/powerpoint/2010/main" val="3190418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264353-2415-FD4C-BF4F-E836ADF0903B}" type="slidenum">
              <a:rPr lang="en-US" smtClean="0"/>
              <a:t>6</a:t>
            </a:fld>
            <a:endParaRPr lang="en-US"/>
          </a:p>
        </p:txBody>
      </p:sp>
    </p:spTree>
    <p:extLst>
      <p:ext uri="{BB962C8B-B14F-4D97-AF65-F5344CB8AC3E}">
        <p14:creationId xmlns:p14="http://schemas.microsoft.com/office/powerpoint/2010/main" val="2009369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Some of the early generation of programming languages were called ‘Machine Language’, because they were directly programmed to the machine either as electric pulses or punch cards and based on these input the machines would process and respond back.</a:t>
            </a:r>
          </a:p>
          <a:p>
            <a:pPr marL="171450" indent="-171450">
              <a:buFontTx/>
              <a:buChar char="-"/>
            </a:pPr>
            <a:r>
              <a:rPr lang="en-US" dirty="0"/>
              <a:t>As these machines evolved, so did the programming languages from being machine level to assembly to simple human readable/comprehendible/understandable versions. </a:t>
            </a:r>
          </a:p>
          <a:p>
            <a:pPr marL="171450" indent="-171450">
              <a:buFontTx/>
              <a:buChar char="-"/>
            </a:pPr>
            <a:r>
              <a:rPr lang="en-US" dirty="0"/>
              <a:t>It is predicted that machines would evolve to a stage where they would design their own programming languages for a more precise and accurate computation capability.</a:t>
            </a:r>
          </a:p>
        </p:txBody>
      </p:sp>
      <p:sp>
        <p:nvSpPr>
          <p:cNvPr id="4" name="Slide Number Placeholder 3"/>
          <p:cNvSpPr>
            <a:spLocks noGrp="1"/>
          </p:cNvSpPr>
          <p:nvPr>
            <p:ph type="sldNum" sz="quarter" idx="5"/>
          </p:nvPr>
        </p:nvSpPr>
        <p:spPr/>
        <p:txBody>
          <a:bodyPr/>
          <a:lstStyle/>
          <a:p>
            <a:fld id="{10264353-2415-FD4C-BF4F-E836ADF0903B}" type="slidenum">
              <a:rPr lang="en-US" smtClean="0"/>
              <a:t>8</a:t>
            </a:fld>
            <a:endParaRPr lang="en-US"/>
          </a:p>
        </p:txBody>
      </p:sp>
    </p:spTree>
    <p:extLst>
      <p:ext uri="{BB962C8B-B14F-4D97-AF65-F5344CB8AC3E}">
        <p14:creationId xmlns:p14="http://schemas.microsoft.com/office/powerpoint/2010/main" val="1770455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Obviously every language has certain basics to be mastered to effectively communicate. </a:t>
            </a:r>
          </a:p>
          <a:p>
            <a:pPr marL="171450" indent="-171450">
              <a:buFontTx/>
              <a:buChar char="-"/>
            </a:pPr>
            <a:r>
              <a:rPr lang="en-US" dirty="0"/>
              <a:t>The alphabets, grammar, sentences, phrases, paragraphs ……</a:t>
            </a:r>
          </a:p>
          <a:p>
            <a:pPr marL="171450" indent="-171450">
              <a:buFontTx/>
              <a:buChar char="-"/>
            </a:pPr>
            <a:r>
              <a:rPr lang="en-US" dirty="0"/>
              <a:t>Communication is/are expressed  differently in different languages while written and spoken.</a:t>
            </a:r>
          </a:p>
          <a:p>
            <a:pPr marL="171450" indent="-171450">
              <a:buFontTx/>
              <a:buChar char="-"/>
            </a:pPr>
            <a:r>
              <a:rPr lang="en-US" dirty="0"/>
              <a:t>Well, the same applies to programming languages. </a:t>
            </a:r>
          </a:p>
        </p:txBody>
      </p:sp>
      <p:sp>
        <p:nvSpPr>
          <p:cNvPr id="4" name="Slide Number Placeholder 3"/>
          <p:cNvSpPr>
            <a:spLocks noGrp="1"/>
          </p:cNvSpPr>
          <p:nvPr>
            <p:ph type="sldNum" sz="quarter" idx="5"/>
          </p:nvPr>
        </p:nvSpPr>
        <p:spPr/>
        <p:txBody>
          <a:bodyPr/>
          <a:lstStyle/>
          <a:p>
            <a:fld id="{10264353-2415-FD4C-BF4F-E836ADF0903B}" type="slidenum">
              <a:rPr lang="en-US" smtClean="0"/>
              <a:t>9</a:t>
            </a:fld>
            <a:endParaRPr lang="en-US"/>
          </a:p>
        </p:txBody>
      </p:sp>
    </p:spTree>
    <p:extLst>
      <p:ext uri="{BB962C8B-B14F-4D97-AF65-F5344CB8AC3E}">
        <p14:creationId xmlns:p14="http://schemas.microsoft.com/office/powerpoint/2010/main" val="2149023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Compiler/Interpreter is a language processor to convert the program from a human readable to machine processing format (aka Machine/Binary Language and/or Assembly Language)</a:t>
            </a:r>
          </a:p>
          <a:p>
            <a:pPr marL="171450" indent="-171450">
              <a:buFont typeface="Arial" panose="020B0604020202020204" pitchFamily="34" charset="0"/>
              <a:buChar char="•"/>
            </a:pPr>
            <a:r>
              <a:rPr lang="en-US" dirty="0"/>
              <a:t>While C and C++ are compilers, Java is both a compiler and an Interpreter</a:t>
            </a:r>
          </a:p>
          <a:p>
            <a:pPr marL="171450" indent="-171450">
              <a:buFont typeface="Arial" panose="020B0604020202020204" pitchFamily="34" charset="0"/>
              <a:buChar char="•"/>
            </a:pPr>
            <a:r>
              <a:rPr lang="en-US" dirty="0"/>
              <a:t>However Python is an Interpreter </a:t>
            </a:r>
          </a:p>
        </p:txBody>
      </p:sp>
      <p:sp>
        <p:nvSpPr>
          <p:cNvPr id="4" name="Slide Number Placeholder 3"/>
          <p:cNvSpPr>
            <a:spLocks noGrp="1"/>
          </p:cNvSpPr>
          <p:nvPr>
            <p:ph type="sldNum" sz="quarter" idx="5"/>
          </p:nvPr>
        </p:nvSpPr>
        <p:spPr/>
        <p:txBody>
          <a:bodyPr/>
          <a:lstStyle/>
          <a:p>
            <a:fld id="{10264353-2415-FD4C-BF4F-E836ADF0903B}" type="slidenum">
              <a:rPr lang="en-US" smtClean="0"/>
              <a:t>12</a:t>
            </a:fld>
            <a:endParaRPr lang="en-US"/>
          </a:p>
        </p:txBody>
      </p:sp>
    </p:spTree>
    <p:extLst>
      <p:ext uri="{BB962C8B-B14F-4D97-AF65-F5344CB8AC3E}">
        <p14:creationId xmlns:p14="http://schemas.microsoft.com/office/powerpoint/2010/main" val="3860314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data-types that are supported by the programming language – like integer, float/double (aka decimal), strings (aka character) </a:t>
            </a:r>
          </a:p>
          <a:p>
            <a:pPr marL="171450" indent="-171450">
              <a:buFont typeface="Arial" panose="020B0604020202020204" pitchFamily="34" charset="0"/>
              <a:buChar char="•"/>
            </a:pPr>
            <a:r>
              <a:rPr lang="en-US" dirty="0"/>
              <a:t>The syntax of a programming language – how a programmed is to be written, the declarations, the terminations, the punctuations etc. </a:t>
            </a:r>
          </a:p>
          <a:p>
            <a:pPr marL="171450" indent="-171450">
              <a:buFont typeface="Arial" panose="020B0604020202020204" pitchFamily="34" charset="0"/>
              <a:buChar char="•"/>
            </a:pPr>
            <a:r>
              <a:rPr lang="en-US" dirty="0"/>
              <a:t>Variables – indirect access to memory location on a machine to store, retrieve and process data</a:t>
            </a:r>
          </a:p>
          <a:p>
            <a:pPr marL="171450" indent="-171450">
              <a:buFont typeface="Arial" panose="020B0604020202020204" pitchFamily="34" charset="0"/>
              <a:buChar char="•"/>
            </a:pPr>
            <a:r>
              <a:rPr lang="en-US" dirty="0"/>
              <a:t>Constants – the same as variables, except that the value store cannot modified for the lifetime of a program</a:t>
            </a:r>
          </a:p>
          <a:p>
            <a:pPr marL="171450" indent="-171450">
              <a:buFont typeface="Arial" panose="020B0604020202020204" pitchFamily="34" charset="0"/>
              <a:buChar char="•"/>
            </a:pPr>
            <a:r>
              <a:rPr lang="en-US" dirty="0"/>
              <a:t>Data-structures – the building blocks of a program which help express real world entities in a program, like a person, employee, student, bank account, airline ticket, …….</a:t>
            </a:r>
          </a:p>
          <a:p>
            <a:pPr marL="171450" indent="-171450">
              <a:buFont typeface="Arial" panose="020B0604020202020204" pitchFamily="34" charset="0"/>
              <a:buChar char="•"/>
            </a:pPr>
            <a:r>
              <a:rPr lang="en-US" dirty="0"/>
              <a:t>Algorithms – the  steps and procedure to perform a certain activity effectively, like sorting, searching, indexing ……</a:t>
            </a:r>
          </a:p>
          <a:p>
            <a:pPr marL="171450" indent="-171450">
              <a:buFont typeface="Arial" panose="020B0604020202020204" pitchFamily="34" charset="0"/>
              <a:buChar char="•"/>
            </a:pPr>
            <a:r>
              <a:rPr lang="en-US" dirty="0"/>
              <a:t>Please keep in mind that not every programming language have the same level of support for all the above mentioned topics in the same way, each language is meant for a different purpose and so does their support for the above. </a:t>
            </a:r>
          </a:p>
        </p:txBody>
      </p:sp>
      <p:sp>
        <p:nvSpPr>
          <p:cNvPr id="4" name="Slide Number Placeholder 3"/>
          <p:cNvSpPr>
            <a:spLocks noGrp="1"/>
          </p:cNvSpPr>
          <p:nvPr>
            <p:ph type="sldNum" sz="quarter" idx="5"/>
          </p:nvPr>
        </p:nvSpPr>
        <p:spPr/>
        <p:txBody>
          <a:bodyPr/>
          <a:lstStyle/>
          <a:p>
            <a:fld id="{10264353-2415-FD4C-BF4F-E836ADF0903B}" type="slidenum">
              <a:rPr lang="en-US" smtClean="0"/>
              <a:t>14</a:t>
            </a:fld>
            <a:endParaRPr lang="en-US"/>
          </a:p>
        </p:txBody>
      </p:sp>
    </p:spTree>
    <p:extLst>
      <p:ext uri="{BB962C8B-B14F-4D97-AF65-F5344CB8AC3E}">
        <p14:creationId xmlns:p14="http://schemas.microsoft.com/office/powerpoint/2010/main" val="42868243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GB"/>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8/15/22</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8/15/22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GB"/>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8/15/22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GB"/>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8/15/22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8/15/22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8/15/22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8/15/22</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8/15/22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GB"/>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8/15/22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8/15/22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8/15/22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8/15/22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8/15/22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8/15/22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8/15/22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8/15/22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GB"/>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8/15/22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GB"/>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8/15/22</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eg"/></Relationships>
</file>

<file path=ppt/slides/_rels/slide2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gif"/><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F6CA0-3B6E-BC30-2428-AC2C6FCA3BBC}"/>
              </a:ext>
            </a:extLst>
          </p:cNvPr>
          <p:cNvSpPr>
            <a:spLocks noGrp="1"/>
          </p:cNvSpPr>
          <p:nvPr>
            <p:ph type="ctrTitle"/>
          </p:nvPr>
        </p:nvSpPr>
        <p:spPr/>
        <p:txBody>
          <a:bodyPr/>
          <a:lstStyle/>
          <a:p>
            <a:r>
              <a:rPr lang="en-US" dirty="0"/>
              <a:t>Let’s Code</a:t>
            </a:r>
          </a:p>
        </p:txBody>
      </p:sp>
      <p:sp>
        <p:nvSpPr>
          <p:cNvPr id="3" name="Subtitle 2">
            <a:extLst>
              <a:ext uri="{FF2B5EF4-FFF2-40B4-BE49-F238E27FC236}">
                <a16:creationId xmlns:a16="http://schemas.microsoft.com/office/drawing/2014/main" id="{7FCA1505-DB05-CD81-D56D-37D2F17BF28A}"/>
              </a:ext>
            </a:extLst>
          </p:cNvPr>
          <p:cNvSpPr>
            <a:spLocks noGrp="1"/>
          </p:cNvSpPr>
          <p:nvPr>
            <p:ph type="subTitle" idx="1"/>
          </p:nvPr>
        </p:nvSpPr>
        <p:spPr/>
        <p:txBody>
          <a:bodyPr anchor="b"/>
          <a:lstStyle/>
          <a:p>
            <a:pPr algn="r"/>
            <a:r>
              <a:rPr lang="en-US" dirty="0"/>
              <a:t>By Subrahmanyam </a:t>
            </a:r>
            <a:r>
              <a:rPr lang="en-US" dirty="0" err="1"/>
              <a:t>DEvarakonda</a:t>
            </a:r>
            <a:endParaRPr lang="en-US" dirty="0"/>
          </a:p>
        </p:txBody>
      </p:sp>
    </p:spTree>
    <p:extLst>
      <p:ext uri="{BB962C8B-B14F-4D97-AF65-F5344CB8AC3E}">
        <p14:creationId xmlns:p14="http://schemas.microsoft.com/office/powerpoint/2010/main" val="1721195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71" name="Rectangle 11270">
            <a:extLst>
              <a:ext uri="{FF2B5EF4-FFF2-40B4-BE49-F238E27FC236}">
                <a16:creationId xmlns:a16="http://schemas.microsoft.com/office/drawing/2014/main" id="{71616407-3E4D-4469-BDAF-3837EBF9FD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1266" name="Picture 2" descr="The Top Programming Languages 2016 | by Darshita Patel | Medium">
            <a:extLst>
              <a:ext uri="{FF2B5EF4-FFF2-40B4-BE49-F238E27FC236}">
                <a16:creationId xmlns:a16="http://schemas.microsoft.com/office/drawing/2014/main" id="{95F8C811-058B-D8AF-4712-A95810FB0D8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2096" b="1578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0704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9" name="Rectangle 8">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 name="Rectangle 11">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4" name="Rectangle 13">
            <a:extLst>
              <a:ext uri="{FF2B5EF4-FFF2-40B4-BE49-F238E27FC236}">
                <a16:creationId xmlns:a16="http://schemas.microsoft.com/office/drawing/2014/main" id="{491A5E26-1F21-459D-8C03-ADB057B090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mplex maths formulae on a blackboard">
            <a:extLst>
              <a:ext uri="{FF2B5EF4-FFF2-40B4-BE49-F238E27FC236}">
                <a16:creationId xmlns:a16="http://schemas.microsoft.com/office/drawing/2014/main" id="{A07E7076-15F3-162B-FF70-145813478FB0}"/>
              </a:ext>
            </a:extLst>
          </p:cNvPr>
          <p:cNvPicPr>
            <a:picLocks noChangeAspect="1"/>
          </p:cNvPicPr>
          <p:nvPr/>
        </p:nvPicPr>
        <p:blipFill rotWithShape="1">
          <a:blip r:embed="rId3">
            <a:alphaModFix amt="40000"/>
          </a:blip>
          <a:srcRect t="18208" b="4737"/>
          <a:stretch/>
        </p:blipFill>
        <p:spPr>
          <a:xfrm>
            <a:off x="20" y="10"/>
            <a:ext cx="12191980" cy="6857990"/>
          </a:xfrm>
          <a:prstGeom prst="rect">
            <a:avLst/>
          </a:prstGeom>
        </p:spPr>
      </p:pic>
      <p:sp>
        <p:nvSpPr>
          <p:cNvPr id="2" name="Title 1">
            <a:extLst>
              <a:ext uri="{FF2B5EF4-FFF2-40B4-BE49-F238E27FC236}">
                <a16:creationId xmlns:a16="http://schemas.microsoft.com/office/drawing/2014/main" id="{047B4872-F3C2-5CE0-70AE-576746B0A5D1}"/>
              </a:ext>
            </a:extLst>
          </p:cNvPr>
          <p:cNvSpPr>
            <a:spLocks noGrp="1"/>
          </p:cNvSpPr>
          <p:nvPr>
            <p:ph type="title"/>
          </p:nvPr>
        </p:nvSpPr>
        <p:spPr>
          <a:xfrm>
            <a:off x="1154955" y="2099733"/>
            <a:ext cx="8825658" cy="2677648"/>
          </a:xfrm>
        </p:spPr>
        <p:txBody>
          <a:bodyPr vert="horz" lIns="91440" tIns="45720" rIns="91440" bIns="45720" rtlCol="0" anchor="b">
            <a:normAutofit/>
          </a:bodyPr>
          <a:lstStyle/>
          <a:p>
            <a:r>
              <a:rPr lang="en-US" sz="5400">
                <a:solidFill>
                  <a:schemeClr val="tx1"/>
                </a:solidFill>
              </a:rPr>
              <a:t>Programming Language Basics</a:t>
            </a:r>
          </a:p>
        </p:txBody>
      </p:sp>
    </p:spTree>
    <p:extLst>
      <p:ext uri="{BB962C8B-B14F-4D97-AF65-F5344CB8AC3E}">
        <p14:creationId xmlns:p14="http://schemas.microsoft.com/office/powerpoint/2010/main" val="577365375"/>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337" name="Group 13326">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328" name="Rectangle 13327">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329"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338" name="Rectangle 13330">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3339" name="Freeform 5">
            <a:extLst>
              <a:ext uri="{FF2B5EF4-FFF2-40B4-BE49-F238E27FC236}">
                <a16:creationId xmlns:a16="http://schemas.microsoft.com/office/drawing/2014/main" id="{EE97EB56-71F6-435D-9037-EA7884A0B5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97F9DF85-5613-DF9E-4BB0-4D22BFEA4F48}"/>
              </a:ext>
            </a:extLst>
          </p:cNvPr>
          <p:cNvSpPr>
            <a:spLocks noGrp="1"/>
          </p:cNvSpPr>
          <p:nvPr>
            <p:ph type="title"/>
          </p:nvPr>
        </p:nvSpPr>
        <p:spPr>
          <a:xfrm>
            <a:off x="1154955" y="4834467"/>
            <a:ext cx="8825658" cy="586380"/>
          </a:xfrm>
        </p:spPr>
        <p:txBody>
          <a:bodyPr vert="horz" lIns="91440" tIns="45720" rIns="91440" bIns="45720" rtlCol="0" anchor="b">
            <a:normAutofit/>
          </a:bodyPr>
          <a:lstStyle/>
          <a:p>
            <a:pPr>
              <a:lnSpc>
                <a:spcPct val="90000"/>
              </a:lnSpc>
            </a:pPr>
            <a:r>
              <a:rPr lang="en-US" b="0" i="0" kern="1200">
                <a:solidFill>
                  <a:srgbClr val="EBEBEB"/>
                </a:solidFill>
                <a:latin typeface="+mj-lt"/>
                <a:ea typeface="+mj-ea"/>
                <a:cs typeface="+mj-cs"/>
              </a:rPr>
              <a:t>Hello World</a:t>
            </a:r>
          </a:p>
        </p:txBody>
      </p:sp>
      <p:sp>
        <p:nvSpPr>
          <p:cNvPr id="13340" name="Rectangle 13334">
            <a:extLst>
              <a:ext uri="{FF2B5EF4-FFF2-40B4-BE49-F238E27FC236}">
                <a16:creationId xmlns:a16="http://schemas.microsoft.com/office/drawing/2014/main" id="{1806AA6E-8227-4323-8975-4F0224F11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3322" name="Picture 10" descr="Hello World in Python | Python Program to Print Hello World">
            <a:extLst>
              <a:ext uri="{FF2B5EF4-FFF2-40B4-BE49-F238E27FC236}">
                <a16:creationId xmlns:a16="http://schemas.microsoft.com/office/drawing/2014/main" id="{2DA736CA-5BAB-2E32-5ED8-0F6ED4FFA09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154955" y="1612834"/>
            <a:ext cx="9968659" cy="2716457"/>
          </a:xfrm>
          <a:prstGeom prst="rect">
            <a:avLst/>
          </a:prstGeom>
          <a:noFill/>
          <a:effectLst>
            <a:outerShdw blurRad="50800" dist="50800" dir="54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244347"/>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393" name="Group 16392">
            <a:extLst>
              <a:ext uri="{FF2B5EF4-FFF2-40B4-BE49-F238E27FC236}">
                <a16:creationId xmlns:a16="http://schemas.microsoft.com/office/drawing/2014/main" id="{EED2E2BB-3846-41EB-9F1E-92C33C4A8F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6394" name="Rectangle 16393">
              <a:extLst>
                <a:ext uri="{FF2B5EF4-FFF2-40B4-BE49-F238E27FC236}">
                  <a16:creationId xmlns:a16="http://schemas.microsoft.com/office/drawing/2014/main" id="{C73D5773-5AC9-444A-A47A-EB6656ACD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395" name="Freeform 5">
              <a:extLst>
                <a:ext uri="{FF2B5EF4-FFF2-40B4-BE49-F238E27FC236}">
                  <a16:creationId xmlns:a16="http://schemas.microsoft.com/office/drawing/2014/main" id="{81EB4475-C020-4325-AF59-31FCBFB7C5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397" name="Rectangle 16396">
            <a:extLst>
              <a:ext uri="{FF2B5EF4-FFF2-40B4-BE49-F238E27FC236}">
                <a16:creationId xmlns:a16="http://schemas.microsoft.com/office/drawing/2014/main" id="{F7689D68-C339-4D5B-9DAA-E13F6BD4D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1FC1956-74EF-2163-A85C-EB3CF5B13D4F}"/>
              </a:ext>
            </a:extLst>
          </p:cNvPr>
          <p:cNvSpPr>
            <a:spLocks noGrp="1"/>
          </p:cNvSpPr>
          <p:nvPr>
            <p:ph type="title"/>
          </p:nvPr>
        </p:nvSpPr>
        <p:spPr>
          <a:xfrm>
            <a:off x="1109764" y="4834467"/>
            <a:ext cx="8870849" cy="586380"/>
          </a:xfrm>
        </p:spPr>
        <p:txBody>
          <a:bodyPr vert="horz" lIns="91440" tIns="45720" rIns="91440" bIns="45720" rtlCol="0" anchor="b">
            <a:normAutofit/>
          </a:bodyPr>
          <a:lstStyle/>
          <a:p>
            <a:pPr>
              <a:lnSpc>
                <a:spcPct val="90000"/>
              </a:lnSpc>
            </a:pPr>
            <a:r>
              <a:rPr lang="en-US" b="0" i="0" kern="1200">
                <a:solidFill>
                  <a:schemeClr val="bg2"/>
                </a:solidFill>
                <a:latin typeface="+mj-lt"/>
                <a:ea typeface="+mj-ea"/>
                <a:cs typeface="+mj-cs"/>
              </a:rPr>
              <a:t>Compilers vs Interpreters</a:t>
            </a:r>
          </a:p>
        </p:txBody>
      </p:sp>
      <p:sp>
        <p:nvSpPr>
          <p:cNvPr id="16399" name="Rectangle 16398">
            <a:extLst>
              <a:ext uri="{FF2B5EF4-FFF2-40B4-BE49-F238E27FC236}">
                <a16:creationId xmlns:a16="http://schemas.microsoft.com/office/drawing/2014/main" id="{17B0AFA9-CBCD-48FC-A08A-EAE954915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64" y="1143000"/>
            <a:ext cx="8870848" cy="3429006"/>
          </a:xfrm>
          <a:prstGeom prst="rect">
            <a:avLst/>
          </a:prstGeom>
          <a:solidFill>
            <a:srgbClr val="FFFFFE"/>
          </a:solidFill>
          <a:ln w="15875">
            <a:solidFill>
              <a:schemeClr val="tx2">
                <a:lumMod val="75000"/>
              </a:schemeClr>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8" name="Picture 4" descr="Compiler Vs Interpreter. Have you ever thought, how a computer… | by  Platforuma India | Medium">
            <a:extLst>
              <a:ext uri="{FF2B5EF4-FFF2-40B4-BE49-F238E27FC236}">
                <a16:creationId xmlns:a16="http://schemas.microsoft.com/office/drawing/2014/main" id="{AD319E9A-B4B7-4E02-CD78-BA35FA78B1A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85614" y="1307592"/>
            <a:ext cx="2565584" cy="3099822"/>
          </a:xfrm>
          <a:prstGeom prst="rect">
            <a:avLst/>
          </a:prstGeom>
          <a:noFill/>
          <a:ln w="15875">
            <a:noFill/>
          </a:ln>
          <a:effectLst/>
          <a:extLst>
            <a:ext uri="{909E8E84-426E-40DD-AFC4-6F175D3DCCD1}">
              <a14:hiddenFill xmlns:a14="http://schemas.microsoft.com/office/drawing/2010/main">
                <a:solidFill>
                  <a:srgbClr val="FFFFFF"/>
                </a:solidFill>
              </a14:hiddenFill>
            </a:ext>
          </a:extLst>
        </p:spPr>
      </p:pic>
      <p:pic>
        <p:nvPicPr>
          <p:cNvPr id="16386" name="Picture 2" descr="Compiler Vs. Interpreter: What's the Difference?">
            <a:extLst>
              <a:ext uri="{FF2B5EF4-FFF2-40B4-BE49-F238E27FC236}">
                <a16:creationId xmlns:a16="http://schemas.microsoft.com/office/drawing/2014/main" id="{FD45476E-56DA-D44A-84EC-F4C4062A730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627050" y="1948833"/>
            <a:ext cx="4189835" cy="1817340"/>
          </a:xfrm>
          <a:prstGeom prst="rect">
            <a:avLst/>
          </a:prstGeom>
          <a:noFill/>
          <a:ln w="15875">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29696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FAF4D-7BFF-43F2-4B30-E736B0744F51}"/>
              </a:ext>
            </a:extLst>
          </p:cNvPr>
          <p:cNvSpPr>
            <a:spLocks noGrp="1"/>
          </p:cNvSpPr>
          <p:nvPr>
            <p:ph type="title"/>
          </p:nvPr>
        </p:nvSpPr>
        <p:spPr/>
        <p:txBody>
          <a:bodyPr/>
          <a:lstStyle/>
          <a:p>
            <a:r>
              <a:rPr lang="en-US" dirty="0"/>
              <a:t>Basic vocabulary</a:t>
            </a:r>
          </a:p>
        </p:txBody>
      </p:sp>
      <p:sp>
        <p:nvSpPr>
          <p:cNvPr id="4" name="Explosion 2 3">
            <a:extLst>
              <a:ext uri="{FF2B5EF4-FFF2-40B4-BE49-F238E27FC236}">
                <a16:creationId xmlns:a16="http://schemas.microsoft.com/office/drawing/2014/main" id="{2CD5562C-D952-A662-451C-98E4C464C569}"/>
              </a:ext>
            </a:extLst>
          </p:cNvPr>
          <p:cNvSpPr/>
          <p:nvPr/>
        </p:nvSpPr>
        <p:spPr>
          <a:xfrm>
            <a:off x="748144" y="2373746"/>
            <a:ext cx="3487425" cy="1611658"/>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Data-types</a:t>
            </a:r>
          </a:p>
        </p:txBody>
      </p:sp>
      <p:sp>
        <p:nvSpPr>
          <p:cNvPr id="5" name="Explosion 2 4">
            <a:extLst>
              <a:ext uri="{FF2B5EF4-FFF2-40B4-BE49-F238E27FC236}">
                <a16:creationId xmlns:a16="http://schemas.microsoft.com/office/drawing/2014/main" id="{E3F168D6-D8F4-8886-C365-1120631D1F52}"/>
              </a:ext>
            </a:extLst>
          </p:cNvPr>
          <p:cNvSpPr/>
          <p:nvPr/>
        </p:nvSpPr>
        <p:spPr>
          <a:xfrm>
            <a:off x="992473" y="4188081"/>
            <a:ext cx="2512640" cy="161165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Syntax</a:t>
            </a:r>
          </a:p>
        </p:txBody>
      </p:sp>
      <p:sp>
        <p:nvSpPr>
          <p:cNvPr id="6" name="Explosion 2 5">
            <a:extLst>
              <a:ext uri="{FF2B5EF4-FFF2-40B4-BE49-F238E27FC236}">
                <a16:creationId xmlns:a16="http://schemas.microsoft.com/office/drawing/2014/main" id="{3C40B6F3-7A20-D2B6-6E8A-5540318D4CAD}"/>
              </a:ext>
            </a:extLst>
          </p:cNvPr>
          <p:cNvSpPr/>
          <p:nvPr/>
        </p:nvSpPr>
        <p:spPr>
          <a:xfrm>
            <a:off x="4432017" y="2354923"/>
            <a:ext cx="2821709" cy="161165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Variables</a:t>
            </a:r>
          </a:p>
        </p:txBody>
      </p:sp>
      <p:sp>
        <p:nvSpPr>
          <p:cNvPr id="7" name="Explosion 2 6">
            <a:extLst>
              <a:ext uri="{FF2B5EF4-FFF2-40B4-BE49-F238E27FC236}">
                <a16:creationId xmlns:a16="http://schemas.microsoft.com/office/drawing/2014/main" id="{AAFADB07-0084-E821-4109-7AD13A5ABD10}"/>
              </a:ext>
            </a:extLst>
          </p:cNvPr>
          <p:cNvSpPr/>
          <p:nvPr/>
        </p:nvSpPr>
        <p:spPr>
          <a:xfrm>
            <a:off x="4235568" y="4272673"/>
            <a:ext cx="3018158" cy="161165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Constants</a:t>
            </a:r>
          </a:p>
        </p:txBody>
      </p:sp>
      <p:sp>
        <p:nvSpPr>
          <p:cNvPr id="8" name="Explosion 2 7">
            <a:extLst>
              <a:ext uri="{FF2B5EF4-FFF2-40B4-BE49-F238E27FC236}">
                <a16:creationId xmlns:a16="http://schemas.microsoft.com/office/drawing/2014/main" id="{E1E05583-0EFF-B902-0B4E-E833E804EF92}"/>
              </a:ext>
            </a:extLst>
          </p:cNvPr>
          <p:cNvSpPr/>
          <p:nvPr/>
        </p:nvSpPr>
        <p:spPr>
          <a:xfrm>
            <a:off x="7956433" y="2354923"/>
            <a:ext cx="3243094" cy="173643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Structures</a:t>
            </a:r>
          </a:p>
        </p:txBody>
      </p:sp>
      <p:sp>
        <p:nvSpPr>
          <p:cNvPr id="9" name="Explosion 2 8">
            <a:extLst>
              <a:ext uri="{FF2B5EF4-FFF2-40B4-BE49-F238E27FC236}">
                <a16:creationId xmlns:a16="http://schemas.microsoft.com/office/drawing/2014/main" id="{3CB1C756-1B98-DC5D-FF28-4E4A93DCB532}"/>
              </a:ext>
            </a:extLst>
          </p:cNvPr>
          <p:cNvSpPr/>
          <p:nvPr/>
        </p:nvSpPr>
        <p:spPr>
          <a:xfrm>
            <a:off x="7956433" y="4391526"/>
            <a:ext cx="3243094" cy="161165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Algorithms</a:t>
            </a:r>
          </a:p>
        </p:txBody>
      </p:sp>
    </p:spTree>
    <p:extLst>
      <p:ext uri="{BB962C8B-B14F-4D97-AF65-F5344CB8AC3E}">
        <p14:creationId xmlns:p14="http://schemas.microsoft.com/office/powerpoint/2010/main" val="2028032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395" name="Group 14394">
            <a:extLst>
              <a:ext uri="{FF2B5EF4-FFF2-40B4-BE49-F238E27FC236}">
                <a16:creationId xmlns:a16="http://schemas.microsoft.com/office/drawing/2014/main" id="{EED2E2BB-3846-41EB-9F1E-92C33C4A8F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4396" name="Rectangle 14395">
              <a:extLst>
                <a:ext uri="{FF2B5EF4-FFF2-40B4-BE49-F238E27FC236}">
                  <a16:creationId xmlns:a16="http://schemas.microsoft.com/office/drawing/2014/main" id="{C73D5773-5AC9-444A-A47A-EB6656ACD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397" name="Freeform 5">
              <a:extLst>
                <a:ext uri="{FF2B5EF4-FFF2-40B4-BE49-F238E27FC236}">
                  <a16:creationId xmlns:a16="http://schemas.microsoft.com/office/drawing/2014/main" id="{81EB4475-C020-4325-AF59-31FCBFB7C5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4399" name="Rectangle 14398">
            <a:extLst>
              <a:ext uri="{FF2B5EF4-FFF2-40B4-BE49-F238E27FC236}">
                <a16:creationId xmlns:a16="http://schemas.microsoft.com/office/drawing/2014/main" id="{F7689D68-C339-4D5B-9DAA-E13F6BD4D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4401" name="Rectangle 14400">
            <a:extLst>
              <a:ext uri="{FF2B5EF4-FFF2-40B4-BE49-F238E27FC236}">
                <a16:creationId xmlns:a16="http://schemas.microsoft.com/office/drawing/2014/main" id="{1B9CC3E5-EA42-4393-A2C0-5192B91BD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3.2.1 Data Types">
            <a:extLst>
              <a:ext uri="{FF2B5EF4-FFF2-40B4-BE49-F238E27FC236}">
                <a16:creationId xmlns:a16="http://schemas.microsoft.com/office/drawing/2014/main" id="{73983EC1-F2F8-0583-B4FB-50DA747DDB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7549"/>
          <a:stretch/>
        </p:blipFill>
        <p:spPr bwMode="auto">
          <a:xfrm>
            <a:off x="561110" y="928448"/>
            <a:ext cx="5448111" cy="2731270"/>
          </a:xfrm>
          <a:prstGeom prst="roundRect">
            <a:avLst>
              <a:gd name="adj" fmla="val 0"/>
            </a:avLst>
          </a:prstGeom>
          <a:noFill/>
          <a:effectLst/>
          <a:extLst>
            <a:ext uri="{909E8E84-426E-40DD-AFC4-6F175D3DCCD1}">
              <a14:hiddenFill xmlns:a14="http://schemas.microsoft.com/office/drawing/2010/main">
                <a:solidFill>
                  <a:srgbClr val="FFFFFF"/>
                </a:solidFill>
              </a14:hiddenFill>
            </a:ext>
          </a:extLst>
        </p:spPr>
      </p:pic>
      <p:sp>
        <p:nvSpPr>
          <p:cNvPr id="14403" name="Rectangle 14402">
            <a:extLst>
              <a:ext uri="{FF2B5EF4-FFF2-40B4-BE49-F238E27FC236}">
                <a16:creationId xmlns:a16="http://schemas.microsoft.com/office/drawing/2014/main" id="{FB8DBC8E-FBA7-466C-8D97-75B15FBE9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4340" name="Picture 4" descr="What is a Data Type?">
            <a:extLst>
              <a:ext uri="{FF2B5EF4-FFF2-40B4-BE49-F238E27FC236}">
                <a16:creationId xmlns:a16="http://schemas.microsoft.com/office/drawing/2014/main" id="{70353669-F8F0-21D6-6A8E-E667528567E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172946" y="600010"/>
            <a:ext cx="5370123" cy="3186272"/>
          </a:xfrm>
          <a:prstGeom prst="roundRect">
            <a:avLst>
              <a:gd name="adj" fmla="val 0"/>
            </a:avLst>
          </a:prstGeom>
          <a:noFill/>
          <a:effectLst/>
          <a:extLst>
            <a:ext uri="{909E8E84-426E-40DD-AFC4-6F175D3DCCD1}">
              <a14:hiddenFill xmlns:a14="http://schemas.microsoft.com/office/drawing/2010/main">
                <a:solidFill>
                  <a:srgbClr val="FFFFFF"/>
                </a:solidFill>
              </a14:hiddenFill>
            </a:ext>
          </a:extLst>
        </p:spPr>
      </p:pic>
      <p:sp>
        <p:nvSpPr>
          <p:cNvPr id="14405" name="Freeform: Shape 14404">
            <a:extLst>
              <a:ext uri="{FF2B5EF4-FFF2-40B4-BE49-F238E27FC236}">
                <a16:creationId xmlns:a16="http://schemas.microsoft.com/office/drawing/2014/main" id="{E6FFF64E-1FE4-4AE0-9D62-567AA183C1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133850"/>
            <a:ext cx="11277600" cy="2250018"/>
          </a:xfrm>
          <a:custGeom>
            <a:avLst/>
            <a:gdLst>
              <a:gd name="connsiteX0" fmla="*/ 5264150 w 11277600"/>
              <a:gd name="connsiteY0" fmla="*/ 0 h 2250018"/>
              <a:gd name="connsiteX1" fmla="*/ 5499100 w 11277600"/>
              <a:gd name="connsiteY1" fmla="*/ 1588 h 2250018"/>
              <a:gd name="connsiteX2" fmla="*/ 5730875 w 11277600"/>
              <a:gd name="connsiteY2" fmla="*/ 1588 h 2250018"/>
              <a:gd name="connsiteX3" fmla="*/ 5961063 w 11277600"/>
              <a:gd name="connsiteY3" fmla="*/ 4763 h 2250018"/>
              <a:gd name="connsiteX4" fmla="*/ 6186488 w 11277600"/>
              <a:gd name="connsiteY4" fmla="*/ 9525 h 2250018"/>
              <a:gd name="connsiteX5" fmla="*/ 6410325 w 11277600"/>
              <a:gd name="connsiteY5" fmla="*/ 14288 h 2250018"/>
              <a:gd name="connsiteX6" fmla="*/ 6629400 w 11277600"/>
              <a:gd name="connsiteY6" fmla="*/ 19050 h 2250018"/>
              <a:gd name="connsiteX7" fmla="*/ 6846888 w 11277600"/>
              <a:gd name="connsiteY7" fmla="*/ 26988 h 2250018"/>
              <a:gd name="connsiteX8" fmla="*/ 7061200 w 11277600"/>
              <a:gd name="connsiteY8" fmla="*/ 34925 h 2250018"/>
              <a:gd name="connsiteX9" fmla="*/ 7270750 w 11277600"/>
              <a:gd name="connsiteY9" fmla="*/ 42863 h 2250018"/>
              <a:gd name="connsiteX10" fmla="*/ 7680325 w 11277600"/>
              <a:gd name="connsiteY10" fmla="*/ 63500 h 2250018"/>
              <a:gd name="connsiteX11" fmla="*/ 8072438 w 11277600"/>
              <a:gd name="connsiteY11" fmla="*/ 85725 h 2250018"/>
              <a:gd name="connsiteX12" fmla="*/ 8448675 w 11277600"/>
              <a:gd name="connsiteY12" fmla="*/ 109538 h 2250018"/>
              <a:gd name="connsiteX13" fmla="*/ 8805862 w 11277600"/>
              <a:gd name="connsiteY13" fmla="*/ 134938 h 2250018"/>
              <a:gd name="connsiteX14" fmla="*/ 9145588 w 11277600"/>
              <a:gd name="connsiteY14" fmla="*/ 161925 h 2250018"/>
              <a:gd name="connsiteX15" fmla="*/ 9461500 w 11277600"/>
              <a:gd name="connsiteY15" fmla="*/ 190500 h 2250018"/>
              <a:gd name="connsiteX16" fmla="*/ 9758362 w 11277600"/>
              <a:gd name="connsiteY16" fmla="*/ 219075 h 2250018"/>
              <a:gd name="connsiteX17" fmla="*/ 10031412 w 11277600"/>
              <a:gd name="connsiteY17" fmla="*/ 247650 h 2250018"/>
              <a:gd name="connsiteX18" fmla="*/ 10282238 w 11277600"/>
              <a:gd name="connsiteY18" fmla="*/ 274638 h 2250018"/>
              <a:gd name="connsiteX19" fmla="*/ 10504488 w 11277600"/>
              <a:gd name="connsiteY19" fmla="*/ 300038 h 2250018"/>
              <a:gd name="connsiteX20" fmla="*/ 10704512 w 11277600"/>
              <a:gd name="connsiteY20" fmla="*/ 323850 h 2250018"/>
              <a:gd name="connsiteX21" fmla="*/ 10874375 w 11277600"/>
              <a:gd name="connsiteY21" fmla="*/ 344488 h 2250018"/>
              <a:gd name="connsiteX22" fmla="*/ 11015662 w 11277600"/>
              <a:gd name="connsiteY22" fmla="*/ 363538 h 2250018"/>
              <a:gd name="connsiteX23" fmla="*/ 11210925 w 11277600"/>
              <a:gd name="connsiteY23" fmla="*/ 390525 h 2250018"/>
              <a:gd name="connsiteX24" fmla="*/ 11277600 w 11277600"/>
              <a:gd name="connsiteY24" fmla="*/ 400050 h 2250018"/>
              <a:gd name="connsiteX25" fmla="*/ 11277600 w 11277600"/>
              <a:gd name="connsiteY25" fmla="*/ 2250018 h 2250018"/>
              <a:gd name="connsiteX26" fmla="*/ 0 w 11277600"/>
              <a:gd name="connsiteY26" fmla="*/ 2250018 h 2250018"/>
              <a:gd name="connsiteX27" fmla="*/ 0 w 11277600"/>
              <a:gd name="connsiteY27" fmla="*/ 398463 h 2250018"/>
              <a:gd name="connsiteX28" fmla="*/ 255588 w 11277600"/>
              <a:gd name="connsiteY28" fmla="*/ 358775 h 2250018"/>
              <a:gd name="connsiteX29" fmla="*/ 511175 w 11277600"/>
              <a:gd name="connsiteY29" fmla="*/ 320675 h 2250018"/>
              <a:gd name="connsiteX30" fmla="*/ 766762 w 11277600"/>
              <a:gd name="connsiteY30" fmla="*/ 284163 h 2250018"/>
              <a:gd name="connsiteX31" fmla="*/ 1023938 w 11277600"/>
              <a:gd name="connsiteY31" fmla="*/ 252413 h 2250018"/>
              <a:gd name="connsiteX32" fmla="*/ 1279525 w 11277600"/>
              <a:gd name="connsiteY32" fmla="*/ 220663 h 2250018"/>
              <a:gd name="connsiteX33" fmla="*/ 1536700 w 11277600"/>
              <a:gd name="connsiteY33" fmla="*/ 190500 h 2250018"/>
              <a:gd name="connsiteX34" fmla="*/ 1790700 w 11277600"/>
              <a:gd name="connsiteY34" fmla="*/ 165100 h 2250018"/>
              <a:gd name="connsiteX35" fmla="*/ 2047875 w 11277600"/>
              <a:gd name="connsiteY35" fmla="*/ 141288 h 2250018"/>
              <a:gd name="connsiteX36" fmla="*/ 2303462 w 11277600"/>
              <a:gd name="connsiteY36" fmla="*/ 119063 h 2250018"/>
              <a:gd name="connsiteX37" fmla="*/ 2555875 w 11277600"/>
              <a:gd name="connsiteY37" fmla="*/ 100013 h 2250018"/>
              <a:gd name="connsiteX38" fmla="*/ 2809875 w 11277600"/>
              <a:gd name="connsiteY38" fmla="*/ 80963 h 2250018"/>
              <a:gd name="connsiteX39" fmla="*/ 3062288 w 11277600"/>
              <a:gd name="connsiteY39" fmla="*/ 65088 h 2250018"/>
              <a:gd name="connsiteX40" fmla="*/ 3313113 w 11277600"/>
              <a:gd name="connsiteY40" fmla="*/ 52388 h 2250018"/>
              <a:gd name="connsiteX41" fmla="*/ 3563938 w 11277600"/>
              <a:gd name="connsiteY41" fmla="*/ 39688 h 2250018"/>
              <a:gd name="connsiteX42" fmla="*/ 3811588 w 11277600"/>
              <a:gd name="connsiteY42" fmla="*/ 28575 h 2250018"/>
              <a:gd name="connsiteX43" fmla="*/ 4057650 w 11277600"/>
              <a:gd name="connsiteY43" fmla="*/ 20638 h 2250018"/>
              <a:gd name="connsiteX44" fmla="*/ 4303713 w 11277600"/>
              <a:gd name="connsiteY44" fmla="*/ 14288 h 2250018"/>
              <a:gd name="connsiteX45" fmla="*/ 4546600 w 11277600"/>
              <a:gd name="connsiteY45" fmla="*/ 7938 h 2250018"/>
              <a:gd name="connsiteX46" fmla="*/ 4787900 w 11277600"/>
              <a:gd name="connsiteY46" fmla="*/ 4763 h 2250018"/>
              <a:gd name="connsiteX47" fmla="*/ 5027613 w 11277600"/>
              <a:gd name="connsiteY47" fmla="*/ 1588 h 225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277600" h="2250018">
                <a:moveTo>
                  <a:pt x="5264150" y="0"/>
                </a:moveTo>
                <a:lnTo>
                  <a:pt x="5499100" y="1588"/>
                </a:lnTo>
                <a:lnTo>
                  <a:pt x="5730875" y="1588"/>
                </a:lnTo>
                <a:lnTo>
                  <a:pt x="5961063" y="4763"/>
                </a:lnTo>
                <a:lnTo>
                  <a:pt x="6186488" y="9525"/>
                </a:lnTo>
                <a:lnTo>
                  <a:pt x="6410325" y="14288"/>
                </a:lnTo>
                <a:lnTo>
                  <a:pt x="6629400" y="19050"/>
                </a:lnTo>
                <a:lnTo>
                  <a:pt x="6846888" y="26988"/>
                </a:lnTo>
                <a:lnTo>
                  <a:pt x="7061200" y="34925"/>
                </a:lnTo>
                <a:lnTo>
                  <a:pt x="7270750" y="42863"/>
                </a:lnTo>
                <a:lnTo>
                  <a:pt x="7680325" y="63500"/>
                </a:lnTo>
                <a:lnTo>
                  <a:pt x="8072438" y="85725"/>
                </a:lnTo>
                <a:lnTo>
                  <a:pt x="8448675" y="109538"/>
                </a:lnTo>
                <a:lnTo>
                  <a:pt x="8805862" y="134938"/>
                </a:lnTo>
                <a:lnTo>
                  <a:pt x="9145588" y="161925"/>
                </a:lnTo>
                <a:lnTo>
                  <a:pt x="9461500" y="190500"/>
                </a:lnTo>
                <a:lnTo>
                  <a:pt x="9758362" y="219075"/>
                </a:lnTo>
                <a:lnTo>
                  <a:pt x="10031412" y="247650"/>
                </a:lnTo>
                <a:lnTo>
                  <a:pt x="10282238" y="274638"/>
                </a:lnTo>
                <a:lnTo>
                  <a:pt x="10504488" y="300038"/>
                </a:lnTo>
                <a:lnTo>
                  <a:pt x="10704512" y="323850"/>
                </a:lnTo>
                <a:lnTo>
                  <a:pt x="10874375" y="344488"/>
                </a:lnTo>
                <a:lnTo>
                  <a:pt x="11015662" y="363538"/>
                </a:lnTo>
                <a:lnTo>
                  <a:pt x="11210925" y="390525"/>
                </a:lnTo>
                <a:lnTo>
                  <a:pt x="11277600" y="400050"/>
                </a:lnTo>
                <a:lnTo>
                  <a:pt x="11277600" y="2250018"/>
                </a:lnTo>
                <a:lnTo>
                  <a:pt x="0" y="2250018"/>
                </a:lnTo>
                <a:lnTo>
                  <a:pt x="0" y="398463"/>
                </a:lnTo>
                <a:lnTo>
                  <a:pt x="255588" y="358775"/>
                </a:lnTo>
                <a:lnTo>
                  <a:pt x="511175" y="320675"/>
                </a:lnTo>
                <a:lnTo>
                  <a:pt x="766762" y="284163"/>
                </a:lnTo>
                <a:lnTo>
                  <a:pt x="1023938" y="252413"/>
                </a:lnTo>
                <a:lnTo>
                  <a:pt x="1279525" y="220663"/>
                </a:lnTo>
                <a:lnTo>
                  <a:pt x="1536700" y="190500"/>
                </a:lnTo>
                <a:lnTo>
                  <a:pt x="1790700" y="165100"/>
                </a:lnTo>
                <a:lnTo>
                  <a:pt x="2047875" y="141288"/>
                </a:lnTo>
                <a:lnTo>
                  <a:pt x="2303462" y="119063"/>
                </a:lnTo>
                <a:lnTo>
                  <a:pt x="2555875" y="100013"/>
                </a:lnTo>
                <a:lnTo>
                  <a:pt x="2809875" y="80963"/>
                </a:lnTo>
                <a:lnTo>
                  <a:pt x="3062288" y="65088"/>
                </a:lnTo>
                <a:lnTo>
                  <a:pt x="3313113" y="52388"/>
                </a:lnTo>
                <a:lnTo>
                  <a:pt x="3563938" y="39688"/>
                </a:lnTo>
                <a:lnTo>
                  <a:pt x="3811588" y="28575"/>
                </a:lnTo>
                <a:lnTo>
                  <a:pt x="4057650" y="20638"/>
                </a:lnTo>
                <a:lnTo>
                  <a:pt x="4303713" y="14288"/>
                </a:lnTo>
                <a:lnTo>
                  <a:pt x="4546600" y="7938"/>
                </a:lnTo>
                <a:lnTo>
                  <a:pt x="4787900" y="4763"/>
                </a:lnTo>
                <a:lnTo>
                  <a:pt x="5027613" y="1588"/>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14407" name="Freeform 5">
            <a:extLst>
              <a:ext uri="{FF2B5EF4-FFF2-40B4-BE49-F238E27FC236}">
                <a16:creationId xmlns:a16="http://schemas.microsoft.com/office/drawing/2014/main" id="{9C80E52D-DE5C-4267-9C99-8741F2E42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0371525">
            <a:off x="263767" y="411712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 name="Title 1">
            <a:extLst>
              <a:ext uri="{FF2B5EF4-FFF2-40B4-BE49-F238E27FC236}">
                <a16:creationId xmlns:a16="http://schemas.microsoft.com/office/drawing/2014/main" id="{A7709D89-D80B-7718-F7E6-120AE34ECCF9}"/>
              </a:ext>
            </a:extLst>
          </p:cNvPr>
          <p:cNvSpPr>
            <a:spLocks noGrp="1"/>
          </p:cNvSpPr>
          <p:nvPr>
            <p:ph type="title"/>
          </p:nvPr>
        </p:nvSpPr>
        <p:spPr>
          <a:xfrm>
            <a:off x="649975" y="4517136"/>
            <a:ext cx="10893095" cy="1174947"/>
          </a:xfrm>
        </p:spPr>
        <p:txBody>
          <a:bodyPr vert="horz" lIns="91440" tIns="45720" rIns="91440" bIns="45720" rtlCol="0" anchor="b">
            <a:normAutofit/>
          </a:bodyPr>
          <a:lstStyle/>
          <a:p>
            <a:r>
              <a:rPr lang="en-US" sz="6000" b="0" i="0" kern="1200">
                <a:solidFill>
                  <a:schemeClr val="bg2"/>
                </a:solidFill>
                <a:latin typeface="+mj-lt"/>
                <a:ea typeface="+mj-ea"/>
                <a:cs typeface="+mj-cs"/>
              </a:rPr>
              <a:t>Data Types</a:t>
            </a:r>
          </a:p>
        </p:txBody>
      </p:sp>
    </p:spTree>
    <p:extLst>
      <p:ext uri="{BB962C8B-B14F-4D97-AF65-F5344CB8AC3E}">
        <p14:creationId xmlns:p14="http://schemas.microsoft.com/office/powerpoint/2010/main" val="4041863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37092-EB8F-D952-5B37-447A37AC8B9A}"/>
              </a:ext>
            </a:extLst>
          </p:cNvPr>
          <p:cNvSpPr>
            <a:spLocks noGrp="1"/>
          </p:cNvSpPr>
          <p:nvPr>
            <p:ph type="title"/>
          </p:nvPr>
        </p:nvSpPr>
        <p:spPr>
          <a:xfrm>
            <a:off x="1154954" y="973668"/>
            <a:ext cx="8761413" cy="706964"/>
          </a:xfrm>
        </p:spPr>
        <p:txBody>
          <a:bodyPr vert="horz" lIns="91440" tIns="45720" rIns="91440" bIns="45720" rtlCol="0">
            <a:normAutofit/>
          </a:bodyPr>
          <a:lstStyle/>
          <a:p>
            <a:r>
              <a:rPr lang="en-US" b="0" i="0" kern="1200" dirty="0">
                <a:solidFill>
                  <a:srgbClr val="EBEBEB"/>
                </a:solidFill>
                <a:latin typeface="+mj-lt"/>
                <a:ea typeface="+mj-ea"/>
                <a:cs typeface="+mj-cs"/>
              </a:rPr>
              <a:t>Data Types/Structures</a:t>
            </a:r>
          </a:p>
        </p:txBody>
      </p:sp>
      <p:pic>
        <p:nvPicPr>
          <p:cNvPr id="15362" name="Picture 2" descr="Data types, Datatypes in Java, Java Data types, Data types in java, Learn Data Types In Java">
            <a:extLst>
              <a:ext uri="{FF2B5EF4-FFF2-40B4-BE49-F238E27FC236}">
                <a16:creationId xmlns:a16="http://schemas.microsoft.com/office/drawing/2014/main" id="{B3DB3B20-CBFF-CB3F-383A-D998E694B00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3996" y="2775951"/>
            <a:ext cx="3435659" cy="3578812"/>
          </a:xfrm>
          <a:prstGeom prst="roundRect">
            <a:avLst>
              <a:gd name="adj" fmla="val 1858"/>
            </a:avLst>
          </a:prstGeom>
          <a:noFill/>
          <a:effectLst>
            <a:outerShdw blurRad="50800" dist="50800" dir="54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5364" name="Picture 4" descr="Primitive vs non-primitive data structure">
            <a:extLst>
              <a:ext uri="{FF2B5EF4-FFF2-40B4-BE49-F238E27FC236}">
                <a16:creationId xmlns:a16="http://schemas.microsoft.com/office/drawing/2014/main" id="{434BB51F-BA7B-9030-949A-478151ADAD6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948442" y="2775951"/>
            <a:ext cx="6539562" cy="3749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0059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DC219-28EE-2E68-F069-69F763715253}"/>
              </a:ext>
            </a:extLst>
          </p:cNvPr>
          <p:cNvSpPr>
            <a:spLocks noGrp="1"/>
          </p:cNvSpPr>
          <p:nvPr>
            <p:ph type="title"/>
          </p:nvPr>
        </p:nvSpPr>
        <p:spPr/>
        <p:txBody>
          <a:bodyPr/>
          <a:lstStyle/>
          <a:p>
            <a:r>
              <a:rPr lang="en-US" dirty="0"/>
              <a:t>Data Structures</a:t>
            </a:r>
          </a:p>
        </p:txBody>
      </p:sp>
      <p:pic>
        <p:nvPicPr>
          <p:cNvPr id="17410" name="Picture 2" descr="Data Structures: The Basics. I recently graduated from a coding… | by  Kristy Parker | The Startup | Medium">
            <a:extLst>
              <a:ext uri="{FF2B5EF4-FFF2-40B4-BE49-F238E27FC236}">
                <a16:creationId xmlns:a16="http://schemas.microsoft.com/office/drawing/2014/main" id="{705F0601-B68F-FA77-1FE0-C0F23FDD31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350" y="2337303"/>
            <a:ext cx="9966614" cy="4520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6881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441" name="Group 18440">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8442" name="Rectangle 18441">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443"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8445" name="Rectangle 18444">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8447"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18449" name="Rectangle 18448">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2C91501-7943-223A-9DF0-2428C2B35901}"/>
              </a:ext>
            </a:extLst>
          </p:cNvPr>
          <p:cNvSpPr>
            <a:spLocks noGrp="1"/>
          </p:cNvSpPr>
          <p:nvPr>
            <p:ph type="title"/>
          </p:nvPr>
        </p:nvSpPr>
        <p:spPr>
          <a:xfrm>
            <a:off x="8160773" y="1113062"/>
            <a:ext cx="3382297" cy="3281957"/>
          </a:xfrm>
        </p:spPr>
        <p:txBody>
          <a:bodyPr vert="horz" lIns="91440" tIns="45720" rIns="91440" bIns="45720" rtlCol="0" anchor="b">
            <a:normAutofit/>
          </a:bodyPr>
          <a:lstStyle/>
          <a:p>
            <a:r>
              <a:rPr lang="en-US" sz="5000" b="0" i="0" kern="1200" dirty="0">
                <a:solidFill>
                  <a:srgbClr val="EBEBEB"/>
                </a:solidFill>
                <a:latin typeface="+mj-lt"/>
                <a:ea typeface="+mj-ea"/>
                <a:cs typeface="+mj-cs"/>
              </a:rPr>
              <a:t>Data Structures</a:t>
            </a:r>
          </a:p>
        </p:txBody>
      </p:sp>
      <p:pic>
        <p:nvPicPr>
          <p:cNvPr id="18436" name="Picture 4" descr="Data Structures and Their Applications - DZone Database">
            <a:extLst>
              <a:ext uri="{FF2B5EF4-FFF2-40B4-BE49-F238E27FC236}">
                <a16:creationId xmlns:a16="http://schemas.microsoft.com/office/drawing/2014/main" id="{22588DD2-4161-A4E3-64EA-55BDB483949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185655" y="1113063"/>
            <a:ext cx="6319123" cy="4628758"/>
          </a:xfrm>
          <a:prstGeom prst="roundRect">
            <a:avLst>
              <a:gd name="adj" fmla="val 1858"/>
            </a:avLst>
          </a:prstGeom>
          <a:noFill/>
          <a:effectLst>
            <a:outerShdw blurRad="50800" dist="50800" dir="54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6996658"/>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63" name="Rectangle 19462">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465" name="Rectangle 19464">
            <a:extLst>
              <a:ext uri="{FF2B5EF4-FFF2-40B4-BE49-F238E27FC236}">
                <a16:creationId xmlns:a16="http://schemas.microsoft.com/office/drawing/2014/main" id="{4F78DAAE-B0C3-49A3-8AB1-AD2FF0E36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dirty="0"/>
          </a:p>
        </p:txBody>
      </p:sp>
      <p:sp>
        <p:nvSpPr>
          <p:cNvPr id="19467" name="Rectangle 19466">
            <a:extLst>
              <a:ext uri="{FF2B5EF4-FFF2-40B4-BE49-F238E27FC236}">
                <a16:creationId xmlns:a16="http://schemas.microsoft.com/office/drawing/2014/main" id="{F6A8A81D-3338-4B0F-A26F-A3D259D27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69" name="Rectangle 19468">
            <a:extLst>
              <a:ext uri="{FF2B5EF4-FFF2-40B4-BE49-F238E27FC236}">
                <a16:creationId xmlns:a16="http://schemas.microsoft.com/office/drawing/2014/main" id="{40155665-7CE2-4939-AE5E-020DC1D20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9458" name="Picture 2" descr="119 One size fits all Images, Stock Photos &amp; Vectors | Shutterstock">
            <a:extLst>
              <a:ext uri="{FF2B5EF4-FFF2-40B4-BE49-F238E27FC236}">
                <a16:creationId xmlns:a16="http://schemas.microsoft.com/office/drawing/2014/main" id="{134798DB-4AD1-7301-F400-A1BC2053B885}"/>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6205"/>
          <a:stretch/>
        </p:blipFill>
        <p:spPr bwMode="auto">
          <a:xfrm>
            <a:off x="3359592" y="1284394"/>
            <a:ext cx="5567985" cy="4017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4334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79271-6C5F-1E5D-080F-D40BAD7C1208}"/>
              </a:ext>
            </a:extLst>
          </p:cNvPr>
          <p:cNvSpPr>
            <a:spLocks noGrp="1"/>
          </p:cNvSpPr>
          <p:nvPr>
            <p:ph type="title"/>
          </p:nvPr>
        </p:nvSpPr>
        <p:spPr/>
        <p:txBody>
          <a:bodyPr/>
          <a:lstStyle/>
          <a:p>
            <a:r>
              <a:rPr lang="en-US" dirty="0"/>
              <a:t>It’s a machine everywhere</a:t>
            </a:r>
          </a:p>
        </p:txBody>
      </p:sp>
      <p:pic>
        <p:nvPicPr>
          <p:cNvPr id="1026" name="Picture 2">
            <a:extLst>
              <a:ext uri="{FF2B5EF4-FFF2-40B4-BE49-F238E27FC236}">
                <a16:creationId xmlns:a16="http://schemas.microsoft.com/office/drawing/2014/main" id="{F2B46B30-32E6-A7E3-DD30-C008E43152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919" y="2185554"/>
            <a:ext cx="2486891" cy="24868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809ECD7-15C6-92F2-A127-7EF8235F6C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919" y="4672445"/>
            <a:ext cx="3056721" cy="218555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1D7BCCD-FDD5-C5DE-6128-6220111049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2640" y="2289041"/>
            <a:ext cx="2181226" cy="22799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100 Common Electronic Devices in English with Pictures 1">
            <a:extLst>
              <a:ext uri="{FF2B5EF4-FFF2-40B4-BE49-F238E27FC236}">
                <a16:creationId xmlns:a16="http://schemas.microsoft.com/office/drawing/2014/main" id="{80332C42-0B4C-051E-3D52-F2DDE84BED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22256" y="4593749"/>
            <a:ext cx="4174836" cy="225239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list of electric appliances">
            <a:extLst>
              <a:ext uri="{FF2B5EF4-FFF2-40B4-BE49-F238E27FC236}">
                <a16:creationId xmlns:a16="http://schemas.microsoft.com/office/drawing/2014/main" id="{BF3EA92B-B4A1-CC3F-FDC3-12732574AD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6708" y="4568958"/>
            <a:ext cx="3920693" cy="220711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AD6C19EF-34EA-E117-EA75-4592E0E4019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32606" y="2467038"/>
            <a:ext cx="1764486" cy="192392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Enigma Machine">
            <a:extLst>
              <a:ext uri="{FF2B5EF4-FFF2-40B4-BE49-F238E27FC236}">
                <a16:creationId xmlns:a16="http://schemas.microsoft.com/office/drawing/2014/main" id="{821ACB17-E9FF-B4E5-9E22-32FC9BBEDE1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59487" y="2253791"/>
            <a:ext cx="3028949" cy="2184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64737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0" name="Rectangle 20499">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502" name="Rectangle 20501">
            <a:extLst>
              <a:ext uri="{FF2B5EF4-FFF2-40B4-BE49-F238E27FC236}">
                <a16:creationId xmlns:a16="http://schemas.microsoft.com/office/drawing/2014/main" id="{4F78DAAE-B0C3-49A3-8AB1-AD2FF0E36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dirty="0"/>
          </a:p>
        </p:txBody>
      </p:sp>
      <p:sp>
        <p:nvSpPr>
          <p:cNvPr id="20504" name="Rectangle 20503">
            <a:extLst>
              <a:ext uri="{FF2B5EF4-FFF2-40B4-BE49-F238E27FC236}">
                <a16:creationId xmlns:a16="http://schemas.microsoft.com/office/drawing/2014/main" id="{F6A8A81D-3338-4B0F-A26F-A3D259D27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06" name="Rectangle 20505">
            <a:extLst>
              <a:ext uri="{FF2B5EF4-FFF2-40B4-BE49-F238E27FC236}">
                <a16:creationId xmlns:a16="http://schemas.microsoft.com/office/drawing/2014/main" id="{40155665-7CE2-4939-AE5E-020DC1D20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20482" name="Picture 2" descr="Programming Language and Paradigms - ppt download">
            <a:extLst>
              <a:ext uri="{FF2B5EF4-FFF2-40B4-BE49-F238E27FC236}">
                <a16:creationId xmlns:a16="http://schemas.microsoft.com/office/drawing/2014/main" id="{F56CCFE9-841F-E624-C85A-33EBC9B0FE0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288207" y="1284394"/>
            <a:ext cx="5710754" cy="4283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765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16" name="Rectangle 21515">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518" name="Rectangle 21517">
            <a:extLst>
              <a:ext uri="{FF2B5EF4-FFF2-40B4-BE49-F238E27FC236}">
                <a16:creationId xmlns:a16="http://schemas.microsoft.com/office/drawing/2014/main" id="{4F78DAAE-B0C3-49A3-8AB1-AD2FF0E36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dirty="0"/>
          </a:p>
        </p:txBody>
      </p:sp>
      <p:sp>
        <p:nvSpPr>
          <p:cNvPr id="21520" name="Rectangle 21519">
            <a:extLst>
              <a:ext uri="{FF2B5EF4-FFF2-40B4-BE49-F238E27FC236}">
                <a16:creationId xmlns:a16="http://schemas.microsoft.com/office/drawing/2014/main" id="{F6A8A81D-3338-4B0F-A26F-A3D259D27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22" name="Rectangle 21521">
            <a:extLst>
              <a:ext uri="{FF2B5EF4-FFF2-40B4-BE49-F238E27FC236}">
                <a16:creationId xmlns:a16="http://schemas.microsoft.com/office/drawing/2014/main" id="{40155665-7CE2-4939-AE5E-020DC1D20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21506" name="Picture 2" descr="Easiest Programming Languages to Learn">
            <a:extLst>
              <a:ext uri="{FF2B5EF4-FFF2-40B4-BE49-F238E27FC236}">
                <a16:creationId xmlns:a16="http://schemas.microsoft.com/office/drawing/2014/main" id="{7CF319E7-05F9-A1F5-AFFF-C6614E063F39}"/>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5554" b="14449"/>
          <a:stretch/>
        </p:blipFill>
        <p:spPr bwMode="auto">
          <a:xfrm>
            <a:off x="1490408" y="1284394"/>
            <a:ext cx="9306353" cy="4283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6209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5" name="Rectangle 22534">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2537" name="Rectangle 22536">
            <a:extLst>
              <a:ext uri="{FF2B5EF4-FFF2-40B4-BE49-F238E27FC236}">
                <a16:creationId xmlns:a16="http://schemas.microsoft.com/office/drawing/2014/main" id="{85F279D6-ED25-4D3F-9479-8ABB21867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39" name="Freeform: Shape 22538">
            <a:extLst>
              <a:ext uri="{FF2B5EF4-FFF2-40B4-BE49-F238E27FC236}">
                <a16:creationId xmlns:a16="http://schemas.microsoft.com/office/drawing/2014/main" id="{38D0B1B4-C487-47EF-B7D0-421066454C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275" y="643466"/>
            <a:ext cx="1970939" cy="5571067"/>
          </a:xfrm>
          <a:custGeom>
            <a:avLst/>
            <a:gdLst>
              <a:gd name="connsiteX0" fmla="*/ 0 w 1970939"/>
              <a:gd name="connsiteY0" fmla="*/ 0 h 5571067"/>
              <a:gd name="connsiteX1" fmla="*/ 1774861 w 1970939"/>
              <a:gd name="connsiteY1" fmla="*/ 0 h 5571067"/>
              <a:gd name="connsiteX2" fmla="*/ 1780256 w 1970939"/>
              <a:gd name="connsiteY2" fmla="*/ 32931 h 5571067"/>
              <a:gd name="connsiteX3" fmla="*/ 1802197 w 1970939"/>
              <a:gd name="connsiteY3" fmla="*/ 170349 h 5571067"/>
              <a:gd name="connsiteX4" fmla="*/ 1820981 w 1970939"/>
              <a:gd name="connsiteY4" fmla="*/ 308372 h 5571067"/>
              <a:gd name="connsiteX5" fmla="*/ 1839923 w 1970939"/>
              <a:gd name="connsiteY5" fmla="*/ 445791 h 5571067"/>
              <a:gd name="connsiteX6" fmla="*/ 1857602 w 1970939"/>
              <a:gd name="connsiteY6" fmla="*/ 583814 h 5571067"/>
              <a:gd name="connsiteX7" fmla="*/ 1872756 w 1970939"/>
              <a:gd name="connsiteY7" fmla="*/ 720022 h 5571067"/>
              <a:gd name="connsiteX8" fmla="*/ 1887120 w 1970939"/>
              <a:gd name="connsiteY8" fmla="*/ 858046 h 5571067"/>
              <a:gd name="connsiteX9" fmla="*/ 1900223 w 1970939"/>
              <a:gd name="connsiteY9" fmla="*/ 995464 h 5571067"/>
              <a:gd name="connsiteX10" fmla="*/ 1911588 w 1970939"/>
              <a:gd name="connsiteY10" fmla="*/ 1130461 h 5571067"/>
              <a:gd name="connsiteX11" fmla="*/ 1922953 w 1970939"/>
              <a:gd name="connsiteY11" fmla="*/ 1267274 h 5571067"/>
              <a:gd name="connsiteX12" fmla="*/ 1932424 w 1970939"/>
              <a:gd name="connsiteY12" fmla="*/ 1402271 h 5571067"/>
              <a:gd name="connsiteX13" fmla="*/ 1939842 w 1970939"/>
              <a:gd name="connsiteY13" fmla="*/ 1537267 h 5571067"/>
              <a:gd name="connsiteX14" fmla="*/ 1947577 w 1970939"/>
              <a:gd name="connsiteY14" fmla="*/ 1671659 h 5571067"/>
              <a:gd name="connsiteX15" fmla="*/ 1954049 w 1970939"/>
              <a:gd name="connsiteY15" fmla="*/ 1804840 h 5571067"/>
              <a:gd name="connsiteX16" fmla="*/ 1958627 w 1970939"/>
              <a:gd name="connsiteY16" fmla="*/ 1936810 h 5571067"/>
              <a:gd name="connsiteX17" fmla="*/ 1962573 w 1970939"/>
              <a:gd name="connsiteY17" fmla="*/ 2068780 h 5571067"/>
              <a:gd name="connsiteX18" fmla="*/ 1966361 w 1970939"/>
              <a:gd name="connsiteY18" fmla="*/ 2199539 h 5571067"/>
              <a:gd name="connsiteX19" fmla="*/ 1968098 w 1970939"/>
              <a:gd name="connsiteY19" fmla="*/ 2328482 h 5571067"/>
              <a:gd name="connsiteX20" fmla="*/ 1969992 w 1970939"/>
              <a:gd name="connsiteY20" fmla="*/ 2457425 h 5571067"/>
              <a:gd name="connsiteX21" fmla="*/ 1970939 w 1970939"/>
              <a:gd name="connsiteY21" fmla="*/ 2584552 h 5571067"/>
              <a:gd name="connsiteX22" fmla="*/ 1969992 w 1970939"/>
              <a:gd name="connsiteY22" fmla="*/ 2710469 h 5571067"/>
              <a:gd name="connsiteX23" fmla="*/ 1969992 w 1970939"/>
              <a:gd name="connsiteY23" fmla="*/ 2835174 h 5571067"/>
              <a:gd name="connsiteX24" fmla="*/ 1968098 w 1970939"/>
              <a:gd name="connsiteY24" fmla="*/ 2958669 h 5571067"/>
              <a:gd name="connsiteX25" fmla="*/ 1965256 w 1970939"/>
              <a:gd name="connsiteY25" fmla="*/ 3079742 h 5571067"/>
              <a:gd name="connsiteX26" fmla="*/ 1962573 w 1970939"/>
              <a:gd name="connsiteY26" fmla="*/ 3199605 h 5571067"/>
              <a:gd name="connsiteX27" fmla="*/ 1959574 w 1970939"/>
              <a:gd name="connsiteY27" fmla="*/ 3317046 h 5571067"/>
              <a:gd name="connsiteX28" fmla="*/ 1954996 w 1970939"/>
              <a:gd name="connsiteY28" fmla="*/ 3433882 h 5571067"/>
              <a:gd name="connsiteX29" fmla="*/ 1950103 w 1970939"/>
              <a:gd name="connsiteY29" fmla="*/ 3548902 h 5571067"/>
              <a:gd name="connsiteX30" fmla="*/ 1945683 w 1970939"/>
              <a:gd name="connsiteY30" fmla="*/ 3661500 h 5571067"/>
              <a:gd name="connsiteX31" fmla="*/ 1933213 w 1970939"/>
              <a:gd name="connsiteY31" fmla="*/ 3881248 h 5571067"/>
              <a:gd name="connsiteX32" fmla="*/ 1919953 w 1970939"/>
              <a:gd name="connsiteY32" fmla="*/ 4091916 h 5571067"/>
              <a:gd name="connsiteX33" fmla="*/ 1906063 w 1970939"/>
              <a:gd name="connsiteY33" fmla="*/ 4294109 h 5571067"/>
              <a:gd name="connsiteX34" fmla="*/ 1890751 w 1970939"/>
              <a:gd name="connsiteY34" fmla="*/ 4485405 h 5571067"/>
              <a:gd name="connsiteX35" fmla="*/ 1874809 w 1970939"/>
              <a:gd name="connsiteY35" fmla="*/ 4668226 h 5571067"/>
              <a:gd name="connsiteX36" fmla="*/ 1857602 w 1970939"/>
              <a:gd name="connsiteY36" fmla="*/ 4837728 h 5571067"/>
              <a:gd name="connsiteX37" fmla="*/ 1840713 w 1970939"/>
              <a:gd name="connsiteY37" fmla="*/ 4996940 h 5571067"/>
              <a:gd name="connsiteX38" fmla="*/ 1823823 w 1970939"/>
              <a:gd name="connsiteY38" fmla="*/ 5143439 h 5571067"/>
              <a:gd name="connsiteX39" fmla="*/ 1807880 w 1970939"/>
              <a:gd name="connsiteY39" fmla="*/ 5277830 h 5571067"/>
              <a:gd name="connsiteX40" fmla="*/ 1792726 w 1970939"/>
              <a:gd name="connsiteY40" fmla="*/ 5397087 h 5571067"/>
              <a:gd name="connsiteX41" fmla="*/ 1778362 w 1970939"/>
              <a:gd name="connsiteY41" fmla="*/ 5504843 h 5571067"/>
              <a:gd name="connsiteX42" fmla="*/ 1769613 w 1970939"/>
              <a:gd name="connsiteY42" fmla="*/ 5571067 h 5571067"/>
              <a:gd name="connsiteX43" fmla="*/ 0 w 1970939"/>
              <a:gd name="connsiteY43" fmla="*/ 5571067 h 557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70939" h="5571067">
                <a:moveTo>
                  <a:pt x="0" y="0"/>
                </a:moveTo>
                <a:lnTo>
                  <a:pt x="1774861" y="0"/>
                </a:lnTo>
                <a:lnTo>
                  <a:pt x="1780256" y="32931"/>
                </a:lnTo>
                <a:lnTo>
                  <a:pt x="1802197" y="170349"/>
                </a:lnTo>
                <a:lnTo>
                  <a:pt x="1820981" y="308372"/>
                </a:lnTo>
                <a:lnTo>
                  <a:pt x="1839923" y="445791"/>
                </a:lnTo>
                <a:lnTo>
                  <a:pt x="1857602" y="583814"/>
                </a:lnTo>
                <a:lnTo>
                  <a:pt x="1872756" y="720022"/>
                </a:lnTo>
                <a:lnTo>
                  <a:pt x="1887120" y="858046"/>
                </a:lnTo>
                <a:lnTo>
                  <a:pt x="1900223" y="995464"/>
                </a:lnTo>
                <a:lnTo>
                  <a:pt x="1911588" y="1130461"/>
                </a:lnTo>
                <a:lnTo>
                  <a:pt x="1922953" y="1267274"/>
                </a:lnTo>
                <a:lnTo>
                  <a:pt x="1932424" y="1402271"/>
                </a:lnTo>
                <a:lnTo>
                  <a:pt x="1939842" y="1537267"/>
                </a:lnTo>
                <a:lnTo>
                  <a:pt x="1947577" y="1671659"/>
                </a:lnTo>
                <a:lnTo>
                  <a:pt x="1954049" y="1804840"/>
                </a:lnTo>
                <a:lnTo>
                  <a:pt x="1958627" y="1936810"/>
                </a:lnTo>
                <a:lnTo>
                  <a:pt x="1962573" y="2068780"/>
                </a:lnTo>
                <a:lnTo>
                  <a:pt x="1966361" y="2199539"/>
                </a:lnTo>
                <a:lnTo>
                  <a:pt x="1968098" y="2328482"/>
                </a:lnTo>
                <a:lnTo>
                  <a:pt x="1969992" y="2457425"/>
                </a:lnTo>
                <a:lnTo>
                  <a:pt x="1970939" y="2584552"/>
                </a:lnTo>
                <a:lnTo>
                  <a:pt x="1969992" y="2710469"/>
                </a:lnTo>
                <a:lnTo>
                  <a:pt x="1969992" y="2835174"/>
                </a:lnTo>
                <a:lnTo>
                  <a:pt x="1968098" y="2958669"/>
                </a:lnTo>
                <a:lnTo>
                  <a:pt x="1965256" y="3079742"/>
                </a:lnTo>
                <a:lnTo>
                  <a:pt x="1962573" y="3199605"/>
                </a:lnTo>
                <a:lnTo>
                  <a:pt x="1959574" y="3317046"/>
                </a:lnTo>
                <a:lnTo>
                  <a:pt x="1954996" y="3433882"/>
                </a:lnTo>
                <a:lnTo>
                  <a:pt x="1950103" y="3548902"/>
                </a:lnTo>
                <a:lnTo>
                  <a:pt x="1945683" y="3661500"/>
                </a:lnTo>
                <a:lnTo>
                  <a:pt x="1933213" y="3881248"/>
                </a:lnTo>
                <a:lnTo>
                  <a:pt x="1919953" y="4091916"/>
                </a:lnTo>
                <a:lnTo>
                  <a:pt x="1906063" y="4294109"/>
                </a:lnTo>
                <a:lnTo>
                  <a:pt x="1890751" y="4485405"/>
                </a:lnTo>
                <a:lnTo>
                  <a:pt x="1874809" y="4668226"/>
                </a:lnTo>
                <a:lnTo>
                  <a:pt x="1857602" y="4837728"/>
                </a:lnTo>
                <a:lnTo>
                  <a:pt x="1840713" y="4996940"/>
                </a:lnTo>
                <a:lnTo>
                  <a:pt x="1823823" y="5143439"/>
                </a:lnTo>
                <a:lnTo>
                  <a:pt x="1807880" y="5277830"/>
                </a:lnTo>
                <a:lnTo>
                  <a:pt x="1792726" y="5397087"/>
                </a:lnTo>
                <a:lnTo>
                  <a:pt x="1778362" y="5504843"/>
                </a:lnTo>
                <a:lnTo>
                  <a:pt x="1769613" y="5571067"/>
                </a:lnTo>
                <a:lnTo>
                  <a:pt x="0" y="5571067"/>
                </a:lnTo>
                <a:close/>
              </a:path>
            </a:pathLst>
          </a:custGeom>
          <a:ln>
            <a:noFill/>
          </a:ln>
        </p:spPr>
        <p:style>
          <a:lnRef idx="2">
            <a:schemeClr val="accent1">
              <a:shade val="50000"/>
            </a:schemeClr>
          </a:lnRef>
          <a:fillRef idx="1002">
            <a:schemeClr val="dk2"/>
          </a:fillRef>
          <a:effectRef idx="0">
            <a:schemeClr val="accent1"/>
          </a:effectRef>
          <a:fontRef idx="minor">
            <a:schemeClr val="lt1"/>
          </a:fontRef>
        </p:style>
        <p:txBody>
          <a:bodyPr wrap="square">
            <a:noAutofit/>
          </a:bodyPr>
          <a:lstStyle/>
          <a:p>
            <a:endParaRPr lang="en-US" dirty="0"/>
          </a:p>
        </p:txBody>
      </p:sp>
      <p:sp>
        <p:nvSpPr>
          <p:cNvPr id="22541" name="Freeform: Shape 22540">
            <a:extLst>
              <a:ext uri="{FF2B5EF4-FFF2-40B4-BE49-F238E27FC236}">
                <a16:creationId xmlns:a16="http://schemas.microsoft.com/office/drawing/2014/main" id="{0214736A-03B2-4B91-B0AF-B21213F3B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969335" y="1702087"/>
            <a:ext cx="3209207" cy="612850"/>
          </a:xfrm>
          <a:custGeom>
            <a:avLst/>
            <a:gdLst>
              <a:gd name="connsiteX0" fmla="*/ 3195151 w 3209207"/>
              <a:gd name="connsiteY0" fmla="*/ 612847 h 612850"/>
              <a:gd name="connsiteX1" fmla="*/ 3029871 w 3209207"/>
              <a:gd name="connsiteY1" fmla="*/ 611146 h 612850"/>
              <a:gd name="connsiteX2" fmla="*/ 2949639 w 3209207"/>
              <a:gd name="connsiteY2" fmla="*/ 608906 h 612850"/>
              <a:gd name="connsiteX3" fmla="*/ 2978018 w 3209207"/>
              <a:gd name="connsiteY3" fmla="*/ 258115 h 612850"/>
              <a:gd name="connsiteX4" fmla="*/ 2944764 w 3209207"/>
              <a:gd name="connsiteY4" fmla="*/ 260801 h 612850"/>
              <a:gd name="connsiteX5" fmla="*/ 2806036 w 3209207"/>
              <a:gd name="connsiteY5" fmla="*/ 271446 h 612850"/>
              <a:gd name="connsiteX6" fmla="*/ 2666958 w 3209207"/>
              <a:gd name="connsiteY6" fmla="*/ 278917 h 612850"/>
              <a:gd name="connsiteX7" fmla="*/ 2528469 w 3209207"/>
              <a:gd name="connsiteY7" fmla="*/ 286593 h 612850"/>
              <a:gd name="connsiteX8" fmla="*/ 2389479 w 3209207"/>
              <a:gd name="connsiteY8" fmla="*/ 292970 h 612850"/>
              <a:gd name="connsiteX9" fmla="*/ 2252501 w 3209207"/>
              <a:gd name="connsiteY9" fmla="*/ 296993 h 612850"/>
              <a:gd name="connsiteX10" fmla="*/ 2113775 w 3209207"/>
              <a:gd name="connsiteY10" fmla="*/ 300086 h 612850"/>
              <a:gd name="connsiteX11" fmla="*/ 1975755 w 3209207"/>
              <a:gd name="connsiteY11" fmla="*/ 301980 h 612850"/>
              <a:gd name="connsiteX12" fmla="*/ 1840287 w 3209207"/>
              <a:gd name="connsiteY12" fmla="*/ 302348 h 612850"/>
              <a:gd name="connsiteX13" fmla="*/ 1703009 w 3209207"/>
              <a:gd name="connsiteY13" fmla="*/ 302570 h 612850"/>
              <a:gd name="connsiteX14" fmla="*/ 1567693 w 3209207"/>
              <a:gd name="connsiteY14" fmla="*/ 301063 h 612850"/>
              <a:gd name="connsiteX15" fmla="*/ 1432543 w 3209207"/>
              <a:gd name="connsiteY15" fmla="*/ 297523 h 612850"/>
              <a:gd name="connsiteX16" fmla="*/ 1297969 w 3209207"/>
              <a:gd name="connsiteY16" fmla="*/ 294345 h 612850"/>
              <a:gd name="connsiteX17" fmla="*/ 1164703 w 3209207"/>
              <a:gd name="connsiteY17" fmla="*/ 290015 h 612850"/>
              <a:gd name="connsiteX18" fmla="*/ 1032796 w 3209207"/>
              <a:gd name="connsiteY18" fmla="*/ 283907 h 612850"/>
              <a:gd name="connsiteX19" fmla="*/ 900940 w 3209207"/>
              <a:gd name="connsiteY19" fmla="*/ 277172 h 612850"/>
              <a:gd name="connsiteX20" fmla="*/ 770303 w 3209207"/>
              <a:gd name="connsiteY20" fmla="*/ 270380 h 612850"/>
              <a:gd name="connsiteX21" fmla="*/ 641641 w 3209207"/>
              <a:gd name="connsiteY21" fmla="*/ 261702 h 612850"/>
              <a:gd name="connsiteX22" fmla="*/ 512966 w 3209207"/>
              <a:gd name="connsiteY22" fmla="*/ 253180 h 612850"/>
              <a:gd name="connsiteX23" fmla="*/ 386177 w 3209207"/>
              <a:gd name="connsiteY23" fmla="*/ 243867 h 612850"/>
              <a:gd name="connsiteX24" fmla="*/ 260746 w 3209207"/>
              <a:gd name="connsiteY24" fmla="*/ 232775 h 612850"/>
              <a:gd name="connsiteX25" fmla="*/ 136447 w 3209207"/>
              <a:gd name="connsiteY25" fmla="*/ 222719 h 612850"/>
              <a:gd name="connsiteX26" fmla="*/ 13506 w 3209207"/>
              <a:gd name="connsiteY26" fmla="*/ 210885 h 612850"/>
              <a:gd name="connsiteX27" fmla="*/ 0 w 3209207"/>
              <a:gd name="connsiteY27" fmla="*/ 209475 h 612850"/>
              <a:gd name="connsiteX28" fmla="*/ 40844 w 3209207"/>
              <a:gd name="connsiteY28" fmla="*/ 212313 h 612850"/>
              <a:gd name="connsiteX29" fmla="*/ 132211 w 3209207"/>
              <a:gd name="connsiteY29" fmla="*/ 216946 h 612850"/>
              <a:gd name="connsiteX30" fmla="*/ 225585 w 3209207"/>
              <a:gd name="connsiteY30" fmla="*/ 221811 h 612850"/>
              <a:gd name="connsiteX31" fmla="*/ 320298 w 3209207"/>
              <a:gd name="connsiteY31" fmla="*/ 226444 h 612850"/>
              <a:gd name="connsiteX32" fmla="*/ 415680 w 3209207"/>
              <a:gd name="connsiteY32" fmla="*/ 229340 h 612850"/>
              <a:gd name="connsiteX33" fmla="*/ 512735 w 3209207"/>
              <a:gd name="connsiteY33" fmla="*/ 232120 h 612850"/>
              <a:gd name="connsiteX34" fmla="*/ 611464 w 3209207"/>
              <a:gd name="connsiteY34" fmla="*/ 235015 h 612850"/>
              <a:gd name="connsiteX35" fmla="*/ 711532 w 3209207"/>
              <a:gd name="connsiteY35" fmla="*/ 236985 h 612850"/>
              <a:gd name="connsiteX36" fmla="*/ 812604 w 3209207"/>
              <a:gd name="connsiteY36" fmla="*/ 236985 h 612850"/>
              <a:gd name="connsiteX37" fmla="*/ 915014 w 3209207"/>
              <a:gd name="connsiteY37" fmla="*/ 237795 h 612850"/>
              <a:gd name="connsiteX38" fmla="*/ 1018428 w 3209207"/>
              <a:gd name="connsiteY38" fmla="*/ 236985 h 612850"/>
              <a:gd name="connsiteX39" fmla="*/ 1122847 w 3209207"/>
              <a:gd name="connsiteY39" fmla="*/ 235015 h 612850"/>
              <a:gd name="connsiteX40" fmla="*/ 1227600 w 3209207"/>
              <a:gd name="connsiteY40" fmla="*/ 233162 h 612850"/>
              <a:gd name="connsiteX41" fmla="*/ 1333692 w 3209207"/>
              <a:gd name="connsiteY41" fmla="*/ 229340 h 612850"/>
              <a:gd name="connsiteX42" fmla="*/ 1441122 w 3209207"/>
              <a:gd name="connsiteY42" fmla="*/ 225634 h 612850"/>
              <a:gd name="connsiteX43" fmla="*/ 1547883 w 3209207"/>
              <a:gd name="connsiteY43" fmla="*/ 220769 h 612850"/>
              <a:gd name="connsiteX44" fmla="*/ 1655983 w 3209207"/>
              <a:gd name="connsiteY44" fmla="*/ 214282 h 612850"/>
              <a:gd name="connsiteX45" fmla="*/ 1765421 w 3209207"/>
              <a:gd name="connsiteY45" fmla="*/ 206638 h 612850"/>
              <a:gd name="connsiteX46" fmla="*/ 1874860 w 3209207"/>
              <a:gd name="connsiteY46" fmla="*/ 199108 h 612850"/>
              <a:gd name="connsiteX47" fmla="*/ 1984299 w 3209207"/>
              <a:gd name="connsiteY47" fmla="*/ 189495 h 612850"/>
              <a:gd name="connsiteX48" fmla="*/ 2095745 w 3209207"/>
              <a:gd name="connsiteY48" fmla="*/ 178144 h 612850"/>
              <a:gd name="connsiteX49" fmla="*/ 2205184 w 3209207"/>
              <a:gd name="connsiteY49" fmla="*/ 166793 h 612850"/>
              <a:gd name="connsiteX50" fmla="*/ 2316631 w 3209207"/>
              <a:gd name="connsiteY50" fmla="*/ 153472 h 612850"/>
              <a:gd name="connsiteX51" fmla="*/ 2429081 w 3209207"/>
              <a:gd name="connsiteY51" fmla="*/ 139226 h 612850"/>
              <a:gd name="connsiteX52" fmla="*/ 2539523 w 3209207"/>
              <a:gd name="connsiteY52" fmla="*/ 124052 h 612850"/>
              <a:gd name="connsiteX53" fmla="*/ 2651305 w 3209207"/>
              <a:gd name="connsiteY53" fmla="*/ 106215 h 612850"/>
              <a:gd name="connsiteX54" fmla="*/ 2763086 w 3209207"/>
              <a:gd name="connsiteY54" fmla="*/ 87219 h 612850"/>
              <a:gd name="connsiteX55" fmla="*/ 2874867 w 3209207"/>
              <a:gd name="connsiteY55" fmla="*/ 68339 h 612850"/>
              <a:gd name="connsiteX56" fmla="*/ 2986314 w 3209207"/>
              <a:gd name="connsiteY56" fmla="*/ 46331 h 612850"/>
              <a:gd name="connsiteX57" fmla="*/ 3097760 w 3209207"/>
              <a:gd name="connsiteY57" fmla="*/ 23629 h 612850"/>
              <a:gd name="connsiteX58" fmla="*/ 3209207 w 3209207"/>
              <a:gd name="connsiteY58" fmla="*/ 0 h 612850"/>
              <a:gd name="connsiteX59" fmla="*/ 3195151 w 3209207"/>
              <a:gd name="connsiteY59" fmla="*/ 612847 h 6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209207" h="612850">
                <a:moveTo>
                  <a:pt x="3195151" y="612847"/>
                </a:moveTo>
                <a:cubicBezTo>
                  <a:pt x="3144238" y="612898"/>
                  <a:pt x="3088941" y="612318"/>
                  <a:pt x="3029871" y="611146"/>
                </a:cubicBezTo>
                <a:lnTo>
                  <a:pt x="2949639" y="608906"/>
                </a:lnTo>
                <a:lnTo>
                  <a:pt x="2978018" y="258115"/>
                </a:lnTo>
                <a:lnTo>
                  <a:pt x="2944764" y="260801"/>
                </a:lnTo>
                <a:lnTo>
                  <a:pt x="2806036" y="271446"/>
                </a:lnTo>
                <a:lnTo>
                  <a:pt x="2666958" y="278917"/>
                </a:lnTo>
                <a:lnTo>
                  <a:pt x="2528469" y="286593"/>
                </a:lnTo>
                <a:lnTo>
                  <a:pt x="2389479" y="292970"/>
                </a:lnTo>
                <a:lnTo>
                  <a:pt x="2252501" y="296993"/>
                </a:lnTo>
                <a:lnTo>
                  <a:pt x="2113775" y="300086"/>
                </a:lnTo>
                <a:lnTo>
                  <a:pt x="1975755" y="301980"/>
                </a:lnTo>
                <a:lnTo>
                  <a:pt x="1840287" y="302348"/>
                </a:lnTo>
                <a:lnTo>
                  <a:pt x="1703009" y="302570"/>
                </a:lnTo>
                <a:lnTo>
                  <a:pt x="1567693" y="301063"/>
                </a:lnTo>
                <a:lnTo>
                  <a:pt x="1432543" y="297523"/>
                </a:lnTo>
                <a:lnTo>
                  <a:pt x="1297969" y="294345"/>
                </a:lnTo>
                <a:lnTo>
                  <a:pt x="1164703" y="290015"/>
                </a:lnTo>
                <a:lnTo>
                  <a:pt x="1032796" y="283907"/>
                </a:lnTo>
                <a:lnTo>
                  <a:pt x="900940" y="277172"/>
                </a:lnTo>
                <a:lnTo>
                  <a:pt x="770303" y="270380"/>
                </a:lnTo>
                <a:lnTo>
                  <a:pt x="641641" y="261702"/>
                </a:lnTo>
                <a:lnTo>
                  <a:pt x="512966" y="253180"/>
                </a:lnTo>
                <a:lnTo>
                  <a:pt x="386177" y="243867"/>
                </a:lnTo>
                <a:lnTo>
                  <a:pt x="260746" y="232775"/>
                </a:lnTo>
                <a:lnTo>
                  <a:pt x="136447" y="222719"/>
                </a:lnTo>
                <a:lnTo>
                  <a:pt x="13506" y="210885"/>
                </a:lnTo>
                <a:lnTo>
                  <a:pt x="0" y="209475"/>
                </a:lnTo>
                <a:lnTo>
                  <a:pt x="40844" y="212313"/>
                </a:lnTo>
                <a:lnTo>
                  <a:pt x="132211" y="216946"/>
                </a:lnTo>
                <a:lnTo>
                  <a:pt x="225585" y="221811"/>
                </a:lnTo>
                <a:lnTo>
                  <a:pt x="320298" y="226444"/>
                </a:lnTo>
                <a:lnTo>
                  <a:pt x="415680" y="229340"/>
                </a:lnTo>
                <a:lnTo>
                  <a:pt x="512735" y="232120"/>
                </a:lnTo>
                <a:lnTo>
                  <a:pt x="611464" y="235015"/>
                </a:lnTo>
                <a:lnTo>
                  <a:pt x="711532" y="236985"/>
                </a:lnTo>
                <a:lnTo>
                  <a:pt x="812604" y="236985"/>
                </a:lnTo>
                <a:lnTo>
                  <a:pt x="915014" y="237795"/>
                </a:lnTo>
                <a:lnTo>
                  <a:pt x="1018428" y="236985"/>
                </a:lnTo>
                <a:lnTo>
                  <a:pt x="1122847" y="235015"/>
                </a:lnTo>
                <a:lnTo>
                  <a:pt x="1227600" y="233162"/>
                </a:lnTo>
                <a:lnTo>
                  <a:pt x="1333692" y="229340"/>
                </a:lnTo>
                <a:lnTo>
                  <a:pt x="1441122" y="225634"/>
                </a:lnTo>
                <a:lnTo>
                  <a:pt x="1547883" y="220769"/>
                </a:lnTo>
                <a:lnTo>
                  <a:pt x="1655983" y="214282"/>
                </a:lnTo>
                <a:lnTo>
                  <a:pt x="1765421" y="206638"/>
                </a:lnTo>
                <a:lnTo>
                  <a:pt x="1874860" y="199108"/>
                </a:lnTo>
                <a:lnTo>
                  <a:pt x="1984299" y="189495"/>
                </a:lnTo>
                <a:lnTo>
                  <a:pt x="2095745" y="178144"/>
                </a:lnTo>
                <a:lnTo>
                  <a:pt x="2205184" y="166793"/>
                </a:lnTo>
                <a:lnTo>
                  <a:pt x="2316631" y="153472"/>
                </a:lnTo>
                <a:lnTo>
                  <a:pt x="2429081" y="139226"/>
                </a:lnTo>
                <a:lnTo>
                  <a:pt x="2539523" y="124052"/>
                </a:lnTo>
                <a:lnTo>
                  <a:pt x="2651305" y="106215"/>
                </a:lnTo>
                <a:lnTo>
                  <a:pt x="2763086" y="87219"/>
                </a:lnTo>
                <a:lnTo>
                  <a:pt x="2874867" y="68339"/>
                </a:lnTo>
                <a:lnTo>
                  <a:pt x="2986314" y="46331"/>
                </a:lnTo>
                <a:lnTo>
                  <a:pt x="3097760" y="23629"/>
                </a:lnTo>
                <a:lnTo>
                  <a:pt x="3209207" y="0"/>
                </a:lnTo>
                <a:cubicBezTo>
                  <a:pt x="3198832" y="386055"/>
                  <a:pt x="3205525" y="226792"/>
                  <a:pt x="3195151" y="612847"/>
                </a:cubicBezTo>
                <a:close/>
              </a:path>
            </a:pathLst>
          </a:custGeom>
          <a:solidFill>
            <a:schemeClr val="bg1">
              <a:alpha val="20000"/>
            </a:schemeClr>
          </a:solidFill>
          <a:ln>
            <a:noFill/>
          </a:ln>
        </p:spPr>
        <p:txBody>
          <a:bodyPr wrap="square">
            <a:noAutofit/>
          </a:bodyPr>
          <a:lstStyle/>
          <a:p>
            <a:endParaRPr lang="en-US" dirty="0"/>
          </a:p>
        </p:txBody>
      </p:sp>
      <p:pic>
        <p:nvPicPr>
          <p:cNvPr id="22530" name="Picture 2" descr="Basic Programming Vocabulary">
            <a:extLst>
              <a:ext uri="{FF2B5EF4-FFF2-40B4-BE49-F238E27FC236}">
                <a16:creationId xmlns:a16="http://schemas.microsoft.com/office/drawing/2014/main" id="{2F86F9AB-6AB7-F356-BBFA-0F0439D04D8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341496" y="643466"/>
            <a:ext cx="7874300" cy="557106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C4376954-8DDA-5B7E-10BF-77D5AEA10AB5}"/>
              </a:ext>
            </a:extLst>
          </p:cNvPr>
          <p:cNvSpPr>
            <a:spLocks noGrp="1"/>
          </p:cNvSpPr>
          <p:nvPr>
            <p:ph type="title"/>
          </p:nvPr>
        </p:nvSpPr>
        <p:spPr>
          <a:xfrm>
            <a:off x="758165" y="2975728"/>
            <a:ext cx="2495324" cy="906542"/>
          </a:xfrm>
        </p:spPr>
        <p:txBody>
          <a:bodyPr vert="horz" lIns="91440" tIns="45720" rIns="91440" bIns="45720" rtlCol="0" anchor="b">
            <a:normAutofit/>
          </a:bodyPr>
          <a:lstStyle/>
          <a:p>
            <a:r>
              <a:rPr lang="en-US" b="0" i="0" kern="1200" dirty="0">
                <a:solidFill>
                  <a:srgbClr val="EBEBEB"/>
                </a:solidFill>
                <a:latin typeface="+mj-lt"/>
                <a:ea typeface="+mj-ea"/>
                <a:cs typeface="+mj-cs"/>
              </a:rPr>
              <a:t>Explore</a:t>
            </a:r>
          </a:p>
        </p:txBody>
      </p:sp>
    </p:spTree>
    <p:extLst>
      <p:ext uri="{BB962C8B-B14F-4D97-AF65-F5344CB8AC3E}">
        <p14:creationId xmlns:p14="http://schemas.microsoft.com/office/powerpoint/2010/main" val="24929266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3687B-46DE-AE7D-F211-31F5AB384636}"/>
              </a:ext>
            </a:extLst>
          </p:cNvPr>
          <p:cNvSpPr>
            <a:spLocks noGrp="1"/>
          </p:cNvSpPr>
          <p:nvPr>
            <p:ph type="title"/>
          </p:nvPr>
        </p:nvSpPr>
        <p:spPr/>
        <p:txBody>
          <a:bodyPr/>
          <a:lstStyle/>
          <a:p>
            <a:r>
              <a:rPr lang="en-US" dirty="0"/>
              <a:t>Practice -1</a:t>
            </a:r>
          </a:p>
        </p:txBody>
      </p:sp>
      <p:pic>
        <p:nvPicPr>
          <p:cNvPr id="4" name="Picture 3">
            <a:extLst>
              <a:ext uri="{FF2B5EF4-FFF2-40B4-BE49-F238E27FC236}">
                <a16:creationId xmlns:a16="http://schemas.microsoft.com/office/drawing/2014/main" id="{0AF3BEA8-8D47-52C7-B389-A841A2FFFC87}"/>
              </a:ext>
            </a:extLst>
          </p:cNvPr>
          <p:cNvPicPr>
            <a:picLocks noChangeAspect="1"/>
          </p:cNvPicPr>
          <p:nvPr/>
        </p:nvPicPr>
        <p:blipFill rotWithShape="1">
          <a:blip r:embed="rId2"/>
          <a:srcRect r="9961"/>
          <a:stretch/>
        </p:blipFill>
        <p:spPr>
          <a:xfrm>
            <a:off x="502804" y="2398568"/>
            <a:ext cx="5426941" cy="4001975"/>
          </a:xfrm>
          <a:prstGeom prst="rect">
            <a:avLst/>
          </a:prstGeom>
        </p:spPr>
      </p:pic>
      <p:pic>
        <p:nvPicPr>
          <p:cNvPr id="5" name="Picture 4">
            <a:extLst>
              <a:ext uri="{FF2B5EF4-FFF2-40B4-BE49-F238E27FC236}">
                <a16:creationId xmlns:a16="http://schemas.microsoft.com/office/drawing/2014/main" id="{B6F339E4-68F6-3607-9D02-94C73B88370E}"/>
              </a:ext>
            </a:extLst>
          </p:cNvPr>
          <p:cNvPicPr>
            <a:picLocks noChangeAspect="1"/>
          </p:cNvPicPr>
          <p:nvPr/>
        </p:nvPicPr>
        <p:blipFill>
          <a:blip r:embed="rId3"/>
          <a:stretch>
            <a:fillRect/>
          </a:stretch>
        </p:blipFill>
        <p:spPr>
          <a:xfrm>
            <a:off x="6012586" y="2398568"/>
            <a:ext cx="5189391" cy="1549818"/>
          </a:xfrm>
          <a:prstGeom prst="rect">
            <a:avLst/>
          </a:prstGeom>
        </p:spPr>
      </p:pic>
      <p:pic>
        <p:nvPicPr>
          <p:cNvPr id="6" name="Picture 5">
            <a:extLst>
              <a:ext uri="{FF2B5EF4-FFF2-40B4-BE49-F238E27FC236}">
                <a16:creationId xmlns:a16="http://schemas.microsoft.com/office/drawing/2014/main" id="{9AA592EC-53A5-E618-2B83-6F3FA136C483}"/>
              </a:ext>
            </a:extLst>
          </p:cNvPr>
          <p:cNvPicPr>
            <a:picLocks noChangeAspect="1"/>
          </p:cNvPicPr>
          <p:nvPr/>
        </p:nvPicPr>
        <p:blipFill>
          <a:blip r:embed="rId4"/>
          <a:stretch>
            <a:fillRect/>
          </a:stretch>
        </p:blipFill>
        <p:spPr>
          <a:xfrm>
            <a:off x="6096000" y="3856023"/>
            <a:ext cx="4444675" cy="1786082"/>
          </a:xfrm>
          <a:prstGeom prst="rect">
            <a:avLst/>
          </a:prstGeom>
        </p:spPr>
      </p:pic>
    </p:spTree>
    <p:extLst>
      <p:ext uri="{BB962C8B-B14F-4D97-AF65-F5344CB8AC3E}">
        <p14:creationId xmlns:p14="http://schemas.microsoft.com/office/powerpoint/2010/main" val="16940143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E8155-E01A-DD2A-CD13-1076B37BB5D8}"/>
              </a:ext>
            </a:extLst>
          </p:cNvPr>
          <p:cNvSpPr>
            <a:spLocks noGrp="1"/>
          </p:cNvSpPr>
          <p:nvPr>
            <p:ph type="title"/>
          </p:nvPr>
        </p:nvSpPr>
        <p:spPr/>
        <p:txBody>
          <a:bodyPr/>
          <a:lstStyle/>
          <a:p>
            <a:r>
              <a:rPr lang="en-US" dirty="0"/>
              <a:t>Practice-2</a:t>
            </a:r>
          </a:p>
        </p:txBody>
      </p:sp>
      <p:pic>
        <p:nvPicPr>
          <p:cNvPr id="5" name="Picture 4">
            <a:extLst>
              <a:ext uri="{FF2B5EF4-FFF2-40B4-BE49-F238E27FC236}">
                <a16:creationId xmlns:a16="http://schemas.microsoft.com/office/drawing/2014/main" id="{B3E609CA-CF9E-5CC5-8644-B57A273072D1}"/>
              </a:ext>
            </a:extLst>
          </p:cNvPr>
          <p:cNvPicPr>
            <a:picLocks noChangeAspect="1"/>
          </p:cNvPicPr>
          <p:nvPr/>
        </p:nvPicPr>
        <p:blipFill>
          <a:blip r:embed="rId2"/>
          <a:stretch>
            <a:fillRect/>
          </a:stretch>
        </p:blipFill>
        <p:spPr>
          <a:xfrm>
            <a:off x="452437" y="2555009"/>
            <a:ext cx="4992134" cy="2257136"/>
          </a:xfrm>
          <a:prstGeom prst="rect">
            <a:avLst/>
          </a:prstGeom>
        </p:spPr>
      </p:pic>
      <p:pic>
        <p:nvPicPr>
          <p:cNvPr id="6" name="Picture 5">
            <a:extLst>
              <a:ext uri="{FF2B5EF4-FFF2-40B4-BE49-F238E27FC236}">
                <a16:creationId xmlns:a16="http://schemas.microsoft.com/office/drawing/2014/main" id="{4DCC5239-28DA-1B7B-A0CA-9472156B0722}"/>
              </a:ext>
            </a:extLst>
          </p:cNvPr>
          <p:cNvPicPr>
            <a:picLocks noChangeAspect="1"/>
          </p:cNvPicPr>
          <p:nvPr/>
        </p:nvPicPr>
        <p:blipFill>
          <a:blip r:embed="rId3"/>
          <a:stretch>
            <a:fillRect/>
          </a:stretch>
        </p:blipFill>
        <p:spPr>
          <a:xfrm>
            <a:off x="520123" y="4812145"/>
            <a:ext cx="4273550" cy="1658098"/>
          </a:xfrm>
          <a:prstGeom prst="rect">
            <a:avLst/>
          </a:prstGeom>
        </p:spPr>
      </p:pic>
      <p:pic>
        <p:nvPicPr>
          <p:cNvPr id="7" name="Picture 6">
            <a:extLst>
              <a:ext uri="{FF2B5EF4-FFF2-40B4-BE49-F238E27FC236}">
                <a16:creationId xmlns:a16="http://schemas.microsoft.com/office/drawing/2014/main" id="{D0A3C5C6-06E8-7338-44F9-304C4EDB0879}"/>
              </a:ext>
            </a:extLst>
          </p:cNvPr>
          <p:cNvPicPr>
            <a:picLocks noChangeAspect="1"/>
          </p:cNvPicPr>
          <p:nvPr/>
        </p:nvPicPr>
        <p:blipFill>
          <a:blip r:embed="rId4"/>
          <a:stretch>
            <a:fillRect/>
          </a:stretch>
        </p:blipFill>
        <p:spPr>
          <a:xfrm>
            <a:off x="6006522" y="2580795"/>
            <a:ext cx="2612624" cy="1512068"/>
          </a:xfrm>
          <a:prstGeom prst="rect">
            <a:avLst/>
          </a:prstGeom>
        </p:spPr>
      </p:pic>
      <p:pic>
        <p:nvPicPr>
          <p:cNvPr id="8" name="Picture 7">
            <a:extLst>
              <a:ext uri="{FF2B5EF4-FFF2-40B4-BE49-F238E27FC236}">
                <a16:creationId xmlns:a16="http://schemas.microsoft.com/office/drawing/2014/main" id="{036016BD-82D2-6089-2CCE-F218522129BC}"/>
              </a:ext>
            </a:extLst>
          </p:cNvPr>
          <p:cNvPicPr>
            <a:picLocks noChangeAspect="1"/>
          </p:cNvPicPr>
          <p:nvPr/>
        </p:nvPicPr>
        <p:blipFill>
          <a:blip r:embed="rId5"/>
          <a:stretch>
            <a:fillRect/>
          </a:stretch>
        </p:blipFill>
        <p:spPr>
          <a:xfrm>
            <a:off x="6006522" y="4300681"/>
            <a:ext cx="4025701" cy="2073563"/>
          </a:xfrm>
          <a:prstGeom prst="rect">
            <a:avLst/>
          </a:prstGeom>
        </p:spPr>
      </p:pic>
    </p:spTree>
    <p:extLst>
      <p:ext uri="{BB962C8B-B14F-4D97-AF65-F5344CB8AC3E}">
        <p14:creationId xmlns:p14="http://schemas.microsoft.com/office/powerpoint/2010/main" val="32675312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9" name="Rectangle 23558">
            <a:extLst>
              <a:ext uri="{FF2B5EF4-FFF2-40B4-BE49-F238E27FC236}">
                <a16:creationId xmlns:a16="http://schemas.microsoft.com/office/drawing/2014/main" id="{71616407-3E4D-4469-BDAF-3837EBF9FD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23554" name="Picture 2" descr="Data structures introduction - YouTube">
            <a:extLst>
              <a:ext uri="{FF2B5EF4-FFF2-40B4-BE49-F238E27FC236}">
                <a16:creationId xmlns:a16="http://schemas.microsoft.com/office/drawing/2014/main" id="{5B2E29B8-E7CE-E02F-E350-D4217FFB35C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36791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6642" name="Group 26630">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6632" name="Rectangle 26631">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6633"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6643" name="Rectangle 26634">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6644"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6639" name="Rectangle 26638">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E978442-A0A8-1FE9-58CD-23B8788511EE}"/>
              </a:ext>
            </a:extLst>
          </p:cNvPr>
          <p:cNvSpPr>
            <a:spLocks noGrp="1"/>
          </p:cNvSpPr>
          <p:nvPr>
            <p:ph type="title"/>
          </p:nvPr>
        </p:nvSpPr>
        <p:spPr>
          <a:xfrm>
            <a:off x="8160773" y="1113062"/>
            <a:ext cx="3382297" cy="3281957"/>
          </a:xfrm>
        </p:spPr>
        <p:txBody>
          <a:bodyPr vert="horz" lIns="91440" tIns="45720" rIns="91440" bIns="45720" rtlCol="0" anchor="b">
            <a:normAutofit/>
          </a:bodyPr>
          <a:lstStyle/>
          <a:p>
            <a:r>
              <a:rPr lang="en-US" sz="5400" b="0" i="0" kern="1200">
                <a:solidFill>
                  <a:srgbClr val="EBEBEB"/>
                </a:solidFill>
                <a:latin typeface="+mj-lt"/>
                <a:ea typeface="+mj-ea"/>
                <a:cs typeface="+mj-cs"/>
              </a:rPr>
              <a:t>Arrays</a:t>
            </a:r>
          </a:p>
        </p:txBody>
      </p:sp>
      <p:pic>
        <p:nvPicPr>
          <p:cNvPr id="26626" name="Picture 2" descr="Data Structures &amp; Algorithms - ppt download">
            <a:extLst>
              <a:ext uri="{FF2B5EF4-FFF2-40B4-BE49-F238E27FC236}">
                <a16:creationId xmlns:a16="http://schemas.microsoft.com/office/drawing/2014/main" id="{454F4773-7074-76D8-A325-6A03F125569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259378" y="1113063"/>
            <a:ext cx="6171677" cy="4628758"/>
          </a:xfrm>
          <a:prstGeom prst="roundRect">
            <a:avLst>
              <a:gd name="adj" fmla="val 1858"/>
            </a:avLst>
          </a:prstGeom>
          <a:noFill/>
          <a:effectLst>
            <a:outerShdw blurRad="50800" dist="50800" dir="54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5250552"/>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666" name="Group 27654">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7656" name="Rectangle 27655">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7657"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7667" name="Rectangle 27658">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7668"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7663" name="Rectangle 27662">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C156D83-F628-861D-CB77-5642F3634659}"/>
              </a:ext>
            </a:extLst>
          </p:cNvPr>
          <p:cNvSpPr>
            <a:spLocks noGrp="1"/>
          </p:cNvSpPr>
          <p:nvPr>
            <p:ph type="title"/>
          </p:nvPr>
        </p:nvSpPr>
        <p:spPr>
          <a:xfrm>
            <a:off x="8160773" y="1113062"/>
            <a:ext cx="3382297" cy="3281957"/>
          </a:xfrm>
        </p:spPr>
        <p:txBody>
          <a:bodyPr vert="horz" lIns="91440" tIns="45720" rIns="91440" bIns="45720" rtlCol="0" anchor="b">
            <a:normAutofit/>
          </a:bodyPr>
          <a:lstStyle/>
          <a:p>
            <a:r>
              <a:rPr lang="en-US" sz="5400" b="0" i="0" kern="1200">
                <a:solidFill>
                  <a:srgbClr val="EBEBEB"/>
                </a:solidFill>
                <a:latin typeface="+mj-lt"/>
                <a:ea typeface="+mj-ea"/>
                <a:cs typeface="+mj-cs"/>
              </a:rPr>
              <a:t>Lists</a:t>
            </a:r>
          </a:p>
        </p:txBody>
      </p:sp>
      <p:pic>
        <p:nvPicPr>
          <p:cNvPr id="27650" name="Picture 2" descr="Data Structure and Algorithms Linked List">
            <a:extLst>
              <a:ext uri="{FF2B5EF4-FFF2-40B4-BE49-F238E27FC236}">
                <a16:creationId xmlns:a16="http://schemas.microsoft.com/office/drawing/2014/main" id="{85F86ACA-B5B0-CF47-6451-F6F8D9DF3F3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259378" y="1113063"/>
            <a:ext cx="6171677" cy="4628758"/>
          </a:xfrm>
          <a:prstGeom prst="roundRect">
            <a:avLst>
              <a:gd name="adj" fmla="val 1858"/>
            </a:avLst>
          </a:prstGeom>
          <a:noFill/>
          <a:effectLst>
            <a:outerShdw blurRad="50800" dist="50800" dir="54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043226"/>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BB75-52CB-1292-8798-3D51541E6597}"/>
              </a:ext>
            </a:extLst>
          </p:cNvPr>
          <p:cNvSpPr>
            <a:spLocks noGrp="1"/>
          </p:cNvSpPr>
          <p:nvPr>
            <p:ph type="title"/>
          </p:nvPr>
        </p:nvSpPr>
        <p:spPr>
          <a:xfrm>
            <a:off x="1154954" y="973668"/>
            <a:ext cx="8761413" cy="706964"/>
          </a:xfrm>
        </p:spPr>
        <p:txBody>
          <a:bodyPr>
            <a:normAutofit/>
          </a:bodyPr>
          <a:lstStyle/>
          <a:p>
            <a:r>
              <a:rPr lang="en-US" dirty="0">
                <a:solidFill>
                  <a:srgbClr val="EBEBEB"/>
                </a:solidFill>
              </a:rPr>
              <a:t>Linear vs Non-Linear Structures</a:t>
            </a:r>
          </a:p>
        </p:txBody>
      </p:sp>
      <p:sp>
        <p:nvSpPr>
          <p:cNvPr id="3" name="Content Placeholder 2">
            <a:extLst>
              <a:ext uri="{FF2B5EF4-FFF2-40B4-BE49-F238E27FC236}">
                <a16:creationId xmlns:a16="http://schemas.microsoft.com/office/drawing/2014/main" id="{7C3D0E90-52B3-A97C-3138-628AC52B2D79}"/>
              </a:ext>
            </a:extLst>
          </p:cNvPr>
          <p:cNvSpPr>
            <a:spLocks noGrp="1"/>
          </p:cNvSpPr>
          <p:nvPr>
            <p:ph idx="1"/>
          </p:nvPr>
        </p:nvSpPr>
        <p:spPr>
          <a:xfrm>
            <a:off x="1154955" y="2603500"/>
            <a:ext cx="3481054" cy="3416300"/>
          </a:xfrm>
        </p:spPr>
        <p:txBody>
          <a:bodyPr anchor="ctr">
            <a:normAutofit/>
          </a:bodyPr>
          <a:lstStyle/>
          <a:p>
            <a:endParaRPr lang="en-US" sz="1600"/>
          </a:p>
        </p:txBody>
      </p:sp>
      <p:pic>
        <p:nvPicPr>
          <p:cNvPr id="28674" name="Picture 2" descr="What's a Linked List, Anyway? [Part 1] | by Vaidehi Joshi | basecs | Medium">
            <a:extLst>
              <a:ext uri="{FF2B5EF4-FFF2-40B4-BE49-F238E27FC236}">
                <a16:creationId xmlns:a16="http://schemas.microsoft.com/office/drawing/2014/main" id="{24E6AC20-E627-E059-B8AB-28879E5D95F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639722" y="2775951"/>
            <a:ext cx="4849269" cy="3067163"/>
          </a:xfrm>
          <a:prstGeom prst="roundRect">
            <a:avLst>
              <a:gd name="adj" fmla="val 1858"/>
            </a:avLst>
          </a:prstGeom>
          <a:noFill/>
          <a:effectLst>
            <a:outerShdw blurRad="50800" dist="50800" dir="54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34020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9703" name="Group 29702">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9704" name="Rectangle 29703">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705"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9707" name="Rectangle 29706">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9709"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9711" name="Rectangle 29710">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3CF33EF-B675-59D9-0E8B-13B730D310C5}"/>
              </a:ext>
            </a:extLst>
          </p:cNvPr>
          <p:cNvSpPr>
            <a:spLocks noGrp="1"/>
          </p:cNvSpPr>
          <p:nvPr>
            <p:ph type="title"/>
          </p:nvPr>
        </p:nvSpPr>
        <p:spPr>
          <a:xfrm>
            <a:off x="9568873" y="3565236"/>
            <a:ext cx="1974197" cy="829783"/>
          </a:xfrm>
        </p:spPr>
        <p:txBody>
          <a:bodyPr vert="horz" lIns="91440" tIns="45720" rIns="91440" bIns="45720" rtlCol="0" anchor="b">
            <a:normAutofit fontScale="90000"/>
          </a:bodyPr>
          <a:lstStyle/>
          <a:p>
            <a:pPr algn="r"/>
            <a:r>
              <a:rPr lang="en-US" sz="5400" b="0" i="0" kern="1200" dirty="0">
                <a:solidFill>
                  <a:srgbClr val="EBEBEB"/>
                </a:solidFill>
                <a:latin typeface="+mj-lt"/>
                <a:ea typeface="+mj-ea"/>
                <a:cs typeface="+mj-cs"/>
              </a:rPr>
              <a:t>Tree</a:t>
            </a:r>
          </a:p>
        </p:txBody>
      </p:sp>
      <p:pic>
        <p:nvPicPr>
          <p:cNvPr id="29698" name="Picture 2" descr="Data structures: Binary Tree - YouTube">
            <a:extLst>
              <a:ext uri="{FF2B5EF4-FFF2-40B4-BE49-F238E27FC236}">
                <a16:creationId xmlns:a16="http://schemas.microsoft.com/office/drawing/2014/main" id="{DA46C293-68B8-07CB-EB14-BE1281EC352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48930" y="1499550"/>
            <a:ext cx="9079764" cy="3858899"/>
          </a:xfrm>
          <a:prstGeom prst="roundRect">
            <a:avLst>
              <a:gd name="adj" fmla="val 1858"/>
            </a:avLst>
          </a:prstGeom>
          <a:noFill/>
          <a:effectLst>
            <a:outerShdw blurRad="50800" dist="50800" dir="54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114968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D3C1D-6F61-CCBE-DFEA-BE05EEC69010}"/>
              </a:ext>
            </a:extLst>
          </p:cNvPr>
          <p:cNvSpPr>
            <a:spLocks noGrp="1"/>
          </p:cNvSpPr>
          <p:nvPr>
            <p:ph type="title"/>
          </p:nvPr>
        </p:nvSpPr>
        <p:spPr/>
        <p:txBody>
          <a:bodyPr/>
          <a:lstStyle/>
          <a:p>
            <a:r>
              <a:rPr lang="en-US" dirty="0"/>
              <a:t>Can we program all machines?</a:t>
            </a:r>
          </a:p>
        </p:txBody>
      </p:sp>
      <p:pic>
        <p:nvPicPr>
          <p:cNvPr id="2054" name="Picture 6">
            <a:extLst>
              <a:ext uri="{FF2B5EF4-FFF2-40B4-BE49-F238E27FC236}">
                <a16:creationId xmlns:a16="http://schemas.microsoft.com/office/drawing/2014/main" id="{33E1B2AD-5309-1526-1ABD-8E46478109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191" y="2188742"/>
            <a:ext cx="4573155" cy="21849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eating and Air-Conditioning Fundamentals - ppt download">
            <a:extLst>
              <a:ext uri="{FF2B5EF4-FFF2-40B4-BE49-F238E27FC236}">
                <a16:creationId xmlns:a16="http://schemas.microsoft.com/office/drawing/2014/main" id="{0070460C-4F34-5F65-F264-E4CF84F626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129" y="4373694"/>
            <a:ext cx="3282397" cy="246179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ow a Car Engine Works - Animagraffs">
            <a:extLst>
              <a:ext uri="{FF2B5EF4-FFF2-40B4-BE49-F238E27FC236}">
                <a16:creationId xmlns:a16="http://schemas.microsoft.com/office/drawing/2014/main" id="{AB1B2833-53B7-C9A4-E6BC-27C9CCA7D6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53389" y="2454839"/>
            <a:ext cx="5996420" cy="3837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1934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2777" name="Group 32776">
            <a:extLst>
              <a:ext uri="{FF2B5EF4-FFF2-40B4-BE49-F238E27FC236}">
                <a16:creationId xmlns:a16="http://schemas.microsoft.com/office/drawing/2014/main" id="{EED2E2BB-3846-41EB-9F1E-92C33C4A8F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2778" name="Rectangle 32777">
              <a:extLst>
                <a:ext uri="{FF2B5EF4-FFF2-40B4-BE49-F238E27FC236}">
                  <a16:creationId xmlns:a16="http://schemas.microsoft.com/office/drawing/2014/main" id="{C73D5773-5AC9-444A-A47A-EB6656ACD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2779" name="Freeform 5">
              <a:extLst>
                <a:ext uri="{FF2B5EF4-FFF2-40B4-BE49-F238E27FC236}">
                  <a16:creationId xmlns:a16="http://schemas.microsoft.com/office/drawing/2014/main" id="{81EB4475-C020-4325-AF59-31FCBFB7C5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2781" name="Rectangle 32780">
            <a:extLst>
              <a:ext uri="{FF2B5EF4-FFF2-40B4-BE49-F238E27FC236}">
                <a16:creationId xmlns:a16="http://schemas.microsoft.com/office/drawing/2014/main" id="{F7689D68-C339-4D5B-9DAA-E13F6BD4D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2783" name="Rectangle 32782">
            <a:extLst>
              <a:ext uri="{FF2B5EF4-FFF2-40B4-BE49-F238E27FC236}">
                <a16:creationId xmlns:a16="http://schemas.microsoft.com/office/drawing/2014/main" id="{1B9CC3E5-EA42-4393-A2C0-5192B91BD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770" name="Picture 2" descr="Data structures: Introduction to graphs - YouTube">
            <a:extLst>
              <a:ext uri="{FF2B5EF4-FFF2-40B4-BE49-F238E27FC236}">
                <a16:creationId xmlns:a16="http://schemas.microsoft.com/office/drawing/2014/main" id="{87094119-5B8F-919B-ACA7-A866DA4C04E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61110" y="1043027"/>
            <a:ext cx="5448111" cy="2301826"/>
          </a:xfrm>
          <a:prstGeom prst="roundRect">
            <a:avLst>
              <a:gd name="adj" fmla="val 0"/>
            </a:avLst>
          </a:prstGeom>
          <a:noFill/>
          <a:effectLst/>
          <a:extLst>
            <a:ext uri="{909E8E84-426E-40DD-AFC4-6F175D3DCCD1}">
              <a14:hiddenFill xmlns:a14="http://schemas.microsoft.com/office/drawing/2010/main">
                <a:solidFill>
                  <a:srgbClr val="FFFFFF"/>
                </a:solidFill>
              </a14:hiddenFill>
            </a:ext>
          </a:extLst>
        </p:spPr>
      </p:pic>
      <p:sp>
        <p:nvSpPr>
          <p:cNvPr id="32793" name="Rectangle 32784">
            <a:extLst>
              <a:ext uri="{FF2B5EF4-FFF2-40B4-BE49-F238E27FC236}">
                <a16:creationId xmlns:a16="http://schemas.microsoft.com/office/drawing/2014/main" id="{FB8DBC8E-FBA7-466C-8D97-75B15FBE9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32772" name="Picture 4" descr="An Introduction To Graph Data Structure">
            <a:extLst>
              <a:ext uri="{FF2B5EF4-FFF2-40B4-BE49-F238E27FC236}">
                <a16:creationId xmlns:a16="http://schemas.microsoft.com/office/drawing/2014/main" id="{7BE5DEC3-90EA-0632-A342-381F5F61655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tretch/>
        </p:blipFill>
        <p:spPr bwMode="auto">
          <a:xfrm>
            <a:off x="6172946" y="689512"/>
            <a:ext cx="5370123" cy="3007268"/>
          </a:xfrm>
          <a:prstGeom prst="roundRect">
            <a:avLst>
              <a:gd name="adj" fmla="val 0"/>
            </a:avLst>
          </a:prstGeom>
          <a:noFill/>
          <a:effectLst/>
          <a:extLst>
            <a:ext uri="{909E8E84-426E-40DD-AFC4-6F175D3DCCD1}">
              <a14:hiddenFill xmlns:a14="http://schemas.microsoft.com/office/drawing/2010/main">
                <a:solidFill>
                  <a:srgbClr val="FFFFFF"/>
                </a:solidFill>
              </a14:hiddenFill>
            </a:ext>
          </a:extLst>
        </p:spPr>
      </p:pic>
      <p:sp>
        <p:nvSpPr>
          <p:cNvPr id="32794" name="Freeform: Shape 32786">
            <a:extLst>
              <a:ext uri="{FF2B5EF4-FFF2-40B4-BE49-F238E27FC236}">
                <a16:creationId xmlns:a16="http://schemas.microsoft.com/office/drawing/2014/main" id="{E6FFF64E-1FE4-4AE0-9D62-567AA183C1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133850"/>
            <a:ext cx="11277600" cy="2250018"/>
          </a:xfrm>
          <a:custGeom>
            <a:avLst/>
            <a:gdLst>
              <a:gd name="connsiteX0" fmla="*/ 5264150 w 11277600"/>
              <a:gd name="connsiteY0" fmla="*/ 0 h 2250018"/>
              <a:gd name="connsiteX1" fmla="*/ 5499100 w 11277600"/>
              <a:gd name="connsiteY1" fmla="*/ 1588 h 2250018"/>
              <a:gd name="connsiteX2" fmla="*/ 5730875 w 11277600"/>
              <a:gd name="connsiteY2" fmla="*/ 1588 h 2250018"/>
              <a:gd name="connsiteX3" fmla="*/ 5961063 w 11277600"/>
              <a:gd name="connsiteY3" fmla="*/ 4763 h 2250018"/>
              <a:gd name="connsiteX4" fmla="*/ 6186488 w 11277600"/>
              <a:gd name="connsiteY4" fmla="*/ 9525 h 2250018"/>
              <a:gd name="connsiteX5" fmla="*/ 6410325 w 11277600"/>
              <a:gd name="connsiteY5" fmla="*/ 14288 h 2250018"/>
              <a:gd name="connsiteX6" fmla="*/ 6629400 w 11277600"/>
              <a:gd name="connsiteY6" fmla="*/ 19050 h 2250018"/>
              <a:gd name="connsiteX7" fmla="*/ 6846888 w 11277600"/>
              <a:gd name="connsiteY7" fmla="*/ 26988 h 2250018"/>
              <a:gd name="connsiteX8" fmla="*/ 7061200 w 11277600"/>
              <a:gd name="connsiteY8" fmla="*/ 34925 h 2250018"/>
              <a:gd name="connsiteX9" fmla="*/ 7270750 w 11277600"/>
              <a:gd name="connsiteY9" fmla="*/ 42863 h 2250018"/>
              <a:gd name="connsiteX10" fmla="*/ 7680325 w 11277600"/>
              <a:gd name="connsiteY10" fmla="*/ 63500 h 2250018"/>
              <a:gd name="connsiteX11" fmla="*/ 8072438 w 11277600"/>
              <a:gd name="connsiteY11" fmla="*/ 85725 h 2250018"/>
              <a:gd name="connsiteX12" fmla="*/ 8448675 w 11277600"/>
              <a:gd name="connsiteY12" fmla="*/ 109538 h 2250018"/>
              <a:gd name="connsiteX13" fmla="*/ 8805862 w 11277600"/>
              <a:gd name="connsiteY13" fmla="*/ 134938 h 2250018"/>
              <a:gd name="connsiteX14" fmla="*/ 9145588 w 11277600"/>
              <a:gd name="connsiteY14" fmla="*/ 161925 h 2250018"/>
              <a:gd name="connsiteX15" fmla="*/ 9461500 w 11277600"/>
              <a:gd name="connsiteY15" fmla="*/ 190500 h 2250018"/>
              <a:gd name="connsiteX16" fmla="*/ 9758362 w 11277600"/>
              <a:gd name="connsiteY16" fmla="*/ 219075 h 2250018"/>
              <a:gd name="connsiteX17" fmla="*/ 10031412 w 11277600"/>
              <a:gd name="connsiteY17" fmla="*/ 247650 h 2250018"/>
              <a:gd name="connsiteX18" fmla="*/ 10282238 w 11277600"/>
              <a:gd name="connsiteY18" fmla="*/ 274638 h 2250018"/>
              <a:gd name="connsiteX19" fmla="*/ 10504488 w 11277600"/>
              <a:gd name="connsiteY19" fmla="*/ 300038 h 2250018"/>
              <a:gd name="connsiteX20" fmla="*/ 10704512 w 11277600"/>
              <a:gd name="connsiteY20" fmla="*/ 323850 h 2250018"/>
              <a:gd name="connsiteX21" fmla="*/ 10874375 w 11277600"/>
              <a:gd name="connsiteY21" fmla="*/ 344488 h 2250018"/>
              <a:gd name="connsiteX22" fmla="*/ 11015662 w 11277600"/>
              <a:gd name="connsiteY22" fmla="*/ 363538 h 2250018"/>
              <a:gd name="connsiteX23" fmla="*/ 11210925 w 11277600"/>
              <a:gd name="connsiteY23" fmla="*/ 390525 h 2250018"/>
              <a:gd name="connsiteX24" fmla="*/ 11277600 w 11277600"/>
              <a:gd name="connsiteY24" fmla="*/ 400050 h 2250018"/>
              <a:gd name="connsiteX25" fmla="*/ 11277600 w 11277600"/>
              <a:gd name="connsiteY25" fmla="*/ 2250018 h 2250018"/>
              <a:gd name="connsiteX26" fmla="*/ 0 w 11277600"/>
              <a:gd name="connsiteY26" fmla="*/ 2250018 h 2250018"/>
              <a:gd name="connsiteX27" fmla="*/ 0 w 11277600"/>
              <a:gd name="connsiteY27" fmla="*/ 398463 h 2250018"/>
              <a:gd name="connsiteX28" fmla="*/ 255588 w 11277600"/>
              <a:gd name="connsiteY28" fmla="*/ 358775 h 2250018"/>
              <a:gd name="connsiteX29" fmla="*/ 511175 w 11277600"/>
              <a:gd name="connsiteY29" fmla="*/ 320675 h 2250018"/>
              <a:gd name="connsiteX30" fmla="*/ 766762 w 11277600"/>
              <a:gd name="connsiteY30" fmla="*/ 284163 h 2250018"/>
              <a:gd name="connsiteX31" fmla="*/ 1023938 w 11277600"/>
              <a:gd name="connsiteY31" fmla="*/ 252413 h 2250018"/>
              <a:gd name="connsiteX32" fmla="*/ 1279525 w 11277600"/>
              <a:gd name="connsiteY32" fmla="*/ 220663 h 2250018"/>
              <a:gd name="connsiteX33" fmla="*/ 1536700 w 11277600"/>
              <a:gd name="connsiteY33" fmla="*/ 190500 h 2250018"/>
              <a:gd name="connsiteX34" fmla="*/ 1790700 w 11277600"/>
              <a:gd name="connsiteY34" fmla="*/ 165100 h 2250018"/>
              <a:gd name="connsiteX35" fmla="*/ 2047875 w 11277600"/>
              <a:gd name="connsiteY35" fmla="*/ 141288 h 2250018"/>
              <a:gd name="connsiteX36" fmla="*/ 2303462 w 11277600"/>
              <a:gd name="connsiteY36" fmla="*/ 119063 h 2250018"/>
              <a:gd name="connsiteX37" fmla="*/ 2555875 w 11277600"/>
              <a:gd name="connsiteY37" fmla="*/ 100013 h 2250018"/>
              <a:gd name="connsiteX38" fmla="*/ 2809875 w 11277600"/>
              <a:gd name="connsiteY38" fmla="*/ 80963 h 2250018"/>
              <a:gd name="connsiteX39" fmla="*/ 3062288 w 11277600"/>
              <a:gd name="connsiteY39" fmla="*/ 65088 h 2250018"/>
              <a:gd name="connsiteX40" fmla="*/ 3313113 w 11277600"/>
              <a:gd name="connsiteY40" fmla="*/ 52388 h 2250018"/>
              <a:gd name="connsiteX41" fmla="*/ 3563938 w 11277600"/>
              <a:gd name="connsiteY41" fmla="*/ 39688 h 2250018"/>
              <a:gd name="connsiteX42" fmla="*/ 3811588 w 11277600"/>
              <a:gd name="connsiteY42" fmla="*/ 28575 h 2250018"/>
              <a:gd name="connsiteX43" fmla="*/ 4057650 w 11277600"/>
              <a:gd name="connsiteY43" fmla="*/ 20638 h 2250018"/>
              <a:gd name="connsiteX44" fmla="*/ 4303713 w 11277600"/>
              <a:gd name="connsiteY44" fmla="*/ 14288 h 2250018"/>
              <a:gd name="connsiteX45" fmla="*/ 4546600 w 11277600"/>
              <a:gd name="connsiteY45" fmla="*/ 7938 h 2250018"/>
              <a:gd name="connsiteX46" fmla="*/ 4787900 w 11277600"/>
              <a:gd name="connsiteY46" fmla="*/ 4763 h 2250018"/>
              <a:gd name="connsiteX47" fmla="*/ 5027613 w 11277600"/>
              <a:gd name="connsiteY47" fmla="*/ 1588 h 225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277600" h="2250018">
                <a:moveTo>
                  <a:pt x="5264150" y="0"/>
                </a:moveTo>
                <a:lnTo>
                  <a:pt x="5499100" y="1588"/>
                </a:lnTo>
                <a:lnTo>
                  <a:pt x="5730875" y="1588"/>
                </a:lnTo>
                <a:lnTo>
                  <a:pt x="5961063" y="4763"/>
                </a:lnTo>
                <a:lnTo>
                  <a:pt x="6186488" y="9525"/>
                </a:lnTo>
                <a:lnTo>
                  <a:pt x="6410325" y="14288"/>
                </a:lnTo>
                <a:lnTo>
                  <a:pt x="6629400" y="19050"/>
                </a:lnTo>
                <a:lnTo>
                  <a:pt x="6846888" y="26988"/>
                </a:lnTo>
                <a:lnTo>
                  <a:pt x="7061200" y="34925"/>
                </a:lnTo>
                <a:lnTo>
                  <a:pt x="7270750" y="42863"/>
                </a:lnTo>
                <a:lnTo>
                  <a:pt x="7680325" y="63500"/>
                </a:lnTo>
                <a:lnTo>
                  <a:pt x="8072438" y="85725"/>
                </a:lnTo>
                <a:lnTo>
                  <a:pt x="8448675" y="109538"/>
                </a:lnTo>
                <a:lnTo>
                  <a:pt x="8805862" y="134938"/>
                </a:lnTo>
                <a:lnTo>
                  <a:pt x="9145588" y="161925"/>
                </a:lnTo>
                <a:lnTo>
                  <a:pt x="9461500" y="190500"/>
                </a:lnTo>
                <a:lnTo>
                  <a:pt x="9758362" y="219075"/>
                </a:lnTo>
                <a:lnTo>
                  <a:pt x="10031412" y="247650"/>
                </a:lnTo>
                <a:lnTo>
                  <a:pt x="10282238" y="274638"/>
                </a:lnTo>
                <a:lnTo>
                  <a:pt x="10504488" y="300038"/>
                </a:lnTo>
                <a:lnTo>
                  <a:pt x="10704512" y="323850"/>
                </a:lnTo>
                <a:lnTo>
                  <a:pt x="10874375" y="344488"/>
                </a:lnTo>
                <a:lnTo>
                  <a:pt x="11015662" y="363538"/>
                </a:lnTo>
                <a:lnTo>
                  <a:pt x="11210925" y="390525"/>
                </a:lnTo>
                <a:lnTo>
                  <a:pt x="11277600" y="400050"/>
                </a:lnTo>
                <a:lnTo>
                  <a:pt x="11277600" y="2250018"/>
                </a:lnTo>
                <a:lnTo>
                  <a:pt x="0" y="2250018"/>
                </a:lnTo>
                <a:lnTo>
                  <a:pt x="0" y="398463"/>
                </a:lnTo>
                <a:lnTo>
                  <a:pt x="255588" y="358775"/>
                </a:lnTo>
                <a:lnTo>
                  <a:pt x="511175" y="320675"/>
                </a:lnTo>
                <a:lnTo>
                  <a:pt x="766762" y="284163"/>
                </a:lnTo>
                <a:lnTo>
                  <a:pt x="1023938" y="252413"/>
                </a:lnTo>
                <a:lnTo>
                  <a:pt x="1279525" y="220663"/>
                </a:lnTo>
                <a:lnTo>
                  <a:pt x="1536700" y="190500"/>
                </a:lnTo>
                <a:lnTo>
                  <a:pt x="1790700" y="165100"/>
                </a:lnTo>
                <a:lnTo>
                  <a:pt x="2047875" y="141288"/>
                </a:lnTo>
                <a:lnTo>
                  <a:pt x="2303462" y="119063"/>
                </a:lnTo>
                <a:lnTo>
                  <a:pt x="2555875" y="100013"/>
                </a:lnTo>
                <a:lnTo>
                  <a:pt x="2809875" y="80963"/>
                </a:lnTo>
                <a:lnTo>
                  <a:pt x="3062288" y="65088"/>
                </a:lnTo>
                <a:lnTo>
                  <a:pt x="3313113" y="52388"/>
                </a:lnTo>
                <a:lnTo>
                  <a:pt x="3563938" y="39688"/>
                </a:lnTo>
                <a:lnTo>
                  <a:pt x="3811588" y="28575"/>
                </a:lnTo>
                <a:lnTo>
                  <a:pt x="4057650" y="20638"/>
                </a:lnTo>
                <a:lnTo>
                  <a:pt x="4303713" y="14288"/>
                </a:lnTo>
                <a:lnTo>
                  <a:pt x="4546600" y="7938"/>
                </a:lnTo>
                <a:lnTo>
                  <a:pt x="4787900" y="4763"/>
                </a:lnTo>
                <a:lnTo>
                  <a:pt x="5027613" y="1588"/>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2795" name="Freeform 5">
            <a:extLst>
              <a:ext uri="{FF2B5EF4-FFF2-40B4-BE49-F238E27FC236}">
                <a16:creationId xmlns:a16="http://schemas.microsoft.com/office/drawing/2014/main" id="{9C80E52D-DE5C-4267-9C99-8741F2E42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0371525">
            <a:off x="263767" y="411712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 name="Title 1">
            <a:extLst>
              <a:ext uri="{FF2B5EF4-FFF2-40B4-BE49-F238E27FC236}">
                <a16:creationId xmlns:a16="http://schemas.microsoft.com/office/drawing/2014/main" id="{43CF33EF-B675-59D9-0E8B-13B730D310C5}"/>
              </a:ext>
            </a:extLst>
          </p:cNvPr>
          <p:cNvSpPr>
            <a:spLocks noGrp="1"/>
          </p:cNvSpPr>
          <p:nvPr>
            <p:ph type="title"/>
          </p:nvPr>
        </p:nvSpPr>
        <p:spPr>
          <a:xfrm>
            <a:off x="649975" y="4517136"/>
            <a:ext cx="10893095" cy="1174947"/>
          </a:xfrm>
        </p:spPr>
        <p:txBody>
          <a:bodyPr vert="horz" lIns="91440" tIns="45720" rIns="91440" bIns="45720" rtlCol="0" anchor="b">
            <a:normAutofit/>
          </a:bodyPr>
          <a:lstStyle/>
          <a:p>
            <a:r>
              <a:rPr lang="en-US" sz="6000" b="0" i="0" kern="1200">
                <a:solidFill>
                  <a:schemeClr val="bg2"/>
                </a:solidFill>
                <a:latin typeface="+mj-lt"/>
                <a:ea typeface="+mj-ea"/>
                <a:cs typeface="+mj-cs"/>
              </a:rPr>
              <a:t>Graph</a:t>
            </a:r>
          </a:p>
        </p:txBody>
      </p:sp>
    </p:spTree>
    <p:extLst>
      <p:ext uri="{BB962C8B-B14F-4D97-AF65-F5344CB8AC3E}">
        <p14:creationId xmlns:p14="http://schemas.microsoft.com/office/powerpoint/2010/main" val="10569384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75217-85FA-618A-5383-69BF7D7ED5F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08E8096-E424-E4B0-B9F7-1202C1A7E254}"/>
              </a:ext>
            </a:extLst>
          </p:cNvPr>
          <p:cNvSpPr>
            <a:spLocks noGrp="1"/>
          </p:cNvSpPr>
          <p:nvPr>
            <p:ph idx="1"/>
          </p:nvPr>
        </p:nvSpPr>
        <p:spPr/>
        <p:txBody>
          <a:bodyPr/>
          <a:lstStyle/>
          <a:p>
            <a:endParaRPr lang="en-US"/>
          </a:p>
        </p:txBody>
      </p:sp>
      <p:pic>
        <p:nvPicPr>
          <p:cNvPr id="33794" name="Picture 2" descr="How To Learn Data Structures And Algorithms (An Ultimate Guide For  Beginners) - DEV Community">
            <a:extLst>
              <a:ext uri="{FF2B5EF4-FFF2-40B4-BE49-F238E27FC236}">
                <a16:creationId xmlns:a16="http://schemas.microsoft.com/office/drawing/2014/main" id="{E68F080C-9202-4567-8FFF-A3859151B4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53CFB4E-6C20-2D80-AF04-FB184B3BE0CD}"/>
              </a:ext>
            </a:extLst>
          </p:cNvPr>
          <p:cNvSpPr txBox="1"/>
          <p:nvPr/>
        </p:nvSpPr>
        <p:spPr>
          <a:xfrm>
            <a:off x="2062787" y="2988211"/>
            <a:ext cx="7009991" cy="1323439"/>
          </a:xfrm>
          <a:prstGeom prst="rect">
            <a:avLst/>
          </a:prstGeom>
          <a:noFill/>
          <a:ln>
            <a:noFill/>
          </a:ln>
        </p:spPr>
        <p:txBody>
          <a:bodyPr wrap="square" rtlCol="0">
            <a:spAutoFit/>
          </a:bodyPr>
          <a:lstStyle/>
          <a:p>
            <a:pPr algn="ctr"/>
            <a:r>
              <a:rPr lang="en-US" sz="8000" dirty="0">
                <a:blipFill>
                  <a:blip r:embed="rId3"/>
                  <a:tile tx="0" ty="0" sx="100000" sy="100000" flip="none" algn="tl"/>
                </a:blipFill>
                <a:latin typeface="Bradley Hand ITC" panose="020F0502020204030204" pitchFamily="34" charset="0"/>
                <a:cs typeface="Bradley Hand ITC" panose="020F0502020204030204" pitchFamily="34" charset="0"/>
              </a:rPr>
              <a:t>Algorithms</a:t>
            </a:r>
          </a:p>
        </p:txBody>
      </p:sp>
    </p:spTree>
    <p:extLst>
      <p:ext uri="{BB962C8B-B14F-4D97-AF65-F5344CB8AC3E}">
        <p14:creationId xmlns:p14="http://schemas.microsoft.com/office/powerpoint/2010/main" val="1162237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4834" name="Group 34822">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4824" name="Rectangle 34823">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4825"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4835" name="Rectangle 34826">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4836"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34831" name="Rectangle 34830">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F4E5312-9ED4-8162-DEF6-6011F754446E}"/>
              </a:ext>
            </a:extLst>
          </p:cNvPr>
          <p:cNvSpPr>
            <a:spLocks noGrp="1"/>
          </p:cNvSpPr>
          <p:nvPr>
            <p:ph type="title"/>
          </p:nvPr>
        </p:nvSpPr>
        <p:spPr>
          <a:xfrm>
            <a:off x="8160773" y="1113062"/>
            <a:ext cx="3382297" cy="3281957"/>
          </a:xfrm>
        </p:spPr>
        <p:txBody>
          <a:bodyPr vert="horz" lIns="91440" tIns="45720" rIns="91440" bIns="45720" rtlCol="0" anchor="b">
            <a:normAutofit/>
          </a:bodyPr>
          <a:lstStyle/>
          <a:p>
            <a:r>
              <a:rPr lang="en-US" sz="5000" b="0" i="0" kern="1200" dirty="0">
                <a:solidFill>
                  <a:srgbClr val="EBEBEB"/>
                </a:solidFill>
                <a:latin typeface="+mj-lt"/>
                <a:ea typeface="+mj-ea"/>
                <a:cs typeface="+mj-cs"/>
              </a:rPr>
              <a:t>Algos and Data Structures</a:t>
            </a:r>
          </a:p>
        </p:txBody>
      </p:sp>
      <p:pic>
        <p:nvPicPr>
          <p:cNvPr id="34818" name="Picture 2" descr="Algorithms and Data Structures - monkfox">
            <a:extLst>
              <a:ext uri="{FF2B5EF4-FFF2-40B4-BE49-F238E27FC236}">
                <a16:creationId xmlns:a16="http://schemas.microsoft.com/office/drawing/2014/main" id="{082E8C90-9EAD-3133-E536-00867EBA5F4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8930" y="632772"/>
            <a:ext cx="7368234" cy="5526175"/>
          </a:xfrm>
          <a:prstGeom prst="roundRect">
            <a:avLst>
              <a:gd name="adj" fmla="val 1858"/>
            </a:avLst>
          </a:prstGeom>
          <a:noFill/>
          <a:effectLst>
            <a:outerShdw blurRad="50800" dist="50800" dir="54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3217374"/>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5847" name="Group 35846">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5848" name="Rectangle 35847">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5849"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5851" name="Rectangle 35850">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5853"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35855" name="Rectangle 35854">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A515C13-E107-FEB4-AA28-6D3F46876F0E}"/>
              </a:ext>
            </a:extLst>
          </p:cNvPr>
          <p:cNvSpPr>
            <a:spLocks noGrp="1"/>
          </p:cNvSpPr>
          <p:nvPr>
            <p:ph type="title"/>
          </p:nvPr>
        </p:nvSpPr>
        <p:spPr>
          <a:xfrm>
            <a:off x="8160773" y="1113062"/>
            <a:ext cx="3382297" cy="3281957"/>
          </a:xfrm>
        </p:spPr>
        <p:txBody>
          <a:bodyPr vert="horz" lIns="91440" tIns="45720" rIns="91440" bIns="45720" rtlCol="0" anchor="b">
            <a:normAutofit/>
          </a:bodyPr>
          <a:lstStyle/>
          <a:p>
            <a:pPr>
              <a:lnSpc>
                <a:spcPct val="90000"/>
              </a:lnSpc>
            </a:pPr>
            <a:r>
              <a:rPr lang="en-US" sz="4600" b="0" i="0" kern="1200">
                <a:solidFill>
                  <a:srgbClr val="EBEBEB"/>
                </a:solidFill>
                <a:latin typeface="+mj-lt"/>
                <a:ea typeface="+mj-ea"/>
                <a:cs typeface="+mj-cs"/>
              </a:rPr>
              <a:t>What is an Algorithm?</a:t>
            </a:r>
          </a:p>
        </p:txBody>
      </p:sp>
      <p:pic>
        <p:nvPicPr>
          <p:cNvPr id="35842" name="Picture 2" descr="What is an Algorithm?">
            <a:extLst>
              <a:ext uri="{FF2B5EF4-FFF2-40B4-BE49-F238E27FC236}">
                <a16:creationId xmlns:a16="http://schemas.microsoft.com/office/drawing/2014/main" id="{975485BF-13D5-EEB8-F832-4A92E35765D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109763" y="1267777"/>
            <a:ext cx="6470907" cy="4319329"/>
          </a:xfrm>
          <a:prstGeom prst="roundRect">
            <a:avLst>
              <a:gd name="adj" fmla="val 1858"/>
            </a:avLst>
          </a:prstGeom>
          <a:noFill/>
          <a:effectLst>
            <a:outerShdw blurRad="50800" dist="50800" dir="54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1063597"/>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6873" name="Group 36872">
            <a:extLst>
              <a:ext uri="{FF2B5EF4-FFF2-40B4-BE49-F238E27FC236}">
                <a16:creationId xmlns:a16="http://schemas.microsoft.com/office/drawing/2014/main" id="{EED2E2BB-3846-41EB-9F1E-92C33C4A8F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6874" name="Rectangle 36873">
              <a:extLst>
                <a:ext uri="{FF2B5EF4-FFF2-40B4-BE49-F238E27FC236}">
                  <a16:creationId xmlns:a16="http://schemas.microsoft.com/office/drawing/2014/main" id="{C73D5773-5AC9-444A-A47A-EB6656ACD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6875" name="Freeform 5">
              <a:extLst>
                <a:ext uri="{FF2B5EF4-FFF2-40B4-BE49-F238E27FC236}">
                  <a16:creationId xmlns:a16="http://schemas.microsoft.com/office/drawing/2014/main" id="{81EB4475-C020-4325-AF59-31FCBFB7C5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6877" name="Rectangle 36876">
            <a:extLst>
              <a:ext uri="{FF2B5EF4-FFF2-40B4-BE49-F238E27FC236}">
                <a16:creationId xmlns:a16="http://schemas.microsoft.com/office/drawing/2014/main" id="{F7689D68-C339-4D5B-9DAA-E13F6BD4D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361A45B-177E-B4DD-4043-16D382E662F3}"/>
              </a:ext>
            </a:extLst>
          </p:cNvPr>
          <p:cNvSpPr>
            <a:spLocks noGrp="1"/>
          </p:cNvSpPr>
          <p:nvPr>
            <p:ph type="title"/>
          </p:nvPr>
        </p:nvSpPr>
        <p:spPr>
          <a:xfrm>
            <a:off x="649975" y="4517136"/>
            <a:ext cx="9453911" cy="1174947"/>
          </a:xfrm>
        </p:spPr>
        <p:txBody>
          <a:bodyPr vert="horz" lIns="91440" tIns="45720" rIns="91440" bIns="45720" rtlCol="0" anchor="b">
            <a:normAutofit/>
          </a:bodyPr>
          <a:lstStyle/>
          <a:p>
            <a:r>
              <a:rPr lang="en-US" sz="5600" b="0" i="0" kern="1200">
                <a:solidFill>
                  <a:schemeClr val="bg2"/>
                </a:solidFill>
                <a:latin typeface="+mj-lt"/>
                <a:ea typeface="+mj-ea"/>
                <a:cs typeface="+mj-cs"/>
              </a:rPr>
              <a:t>Frequently used algorithms</a:t>
            </a:r>
          </a:p>
        </p:txBody>
      </p:sp>
      <p:pic>
        <p:nvPicPr>
          <p:cNvPr id="36866" name="Picture 2" descr="Top 7 algorithms and DS every programmer should know">
            <a:extLst>
              <a:ext uri="{FF2B5EF4-FFF2-40B4-BE49-F238E27FC236}">
                <a16:creationId xmlns:a16="http://schemas.microsoft.com/office/drawing/2014/main" id="{F3E161B8-1D83-CEA2-0CB4-1AAEF7EB4B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123" b="1517"/>
          <a:stretch/>
        </p:blipFill>
        <p:spPr bwMode="auto">
          <a:xfrm>
            <a:off x="689166" y="831272"/>
            <a:ext cx="3559561" cy="3956308"/>
          </a:xfrm>
          <a:prstGeom prst="roundRect">
            <a:avLst>
              <a:gd name="adj" fmla="val 1858"/>
            </a:avLst>
          </a:prstGeom>
          <a:noFill/>
          <a:effectLst/>
          <a:extLst>
            <a:ext uri="{909E8E84-426E-40DD-AFC4-6F175D3DCCD1}">
              <a14:hiddenFill xmlns:a14="http://schemas.microsoft.com/office/drawing/2010/main">
                <a:solidFill>
                  <a:srgbClr val="FFFFFF"/>
                </a:solidFill>
              </a14:hiddenFill>
            </a:ext>
          </a:extLst>
        </p:spPr>
      </p:pic>
      <p:pic>
        <p:nvPicPr>
          <p:cNvPr id="36868" name="Picture 4" descr="Types of Algorithm">
            <a:extLst>
              <a:ext uri="{FF2B5EF4-FFF2-40B4-BE49-F238E27FC236}">
                <a16:creationId xmlns:a16="http://schemas.microsoft.com/office/drawing/2014/main" id="{F87F02C2-FF5B-DEE1-4889-6A03A42F8DA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561448" y="790665"/>
            <a:ext cx="6374405" cy="4143362"/>
          </a:xfrm>
          <a:prstGeom prst="roundRect">
            <a:avLst>
              <a:gd name="adj" fmla="val 1858"/>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43996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BC020-F8FF-F974-66ED-29D23333C98B}"/>
              </a:ext>
            </a:extLst>
          </p:cNvPr>
          <p:cNvSpPr>
            <a:spLocks noGrp="1"/>
          </p:cNvSpPr>
          <p:nvPr>
            <p:ph type="title"/>
          </p:nvPr>
        </p:nvSpPr>
        <p:spPr/>
        <p:txBody>
          <a:bodyPr/>
          <a:lstStyle/>
          <a:p>
            <a:r>
              <a:rPr lang="en-US"/>
              <a:t>Bubble Sort</a:t>
            </a:r>
            <a:endParaRPr lang="en-US" dirty="0"/>
          </a:p>
        </p:txBody>
      </p:sp>
      <p:pic>
        <p:nvPicPr>
          <p:cNvPr id="37890" name="Picture 2" descr="Bubble Sort Algorithm with C++ Code | Sorting Algorithms | Data Structures  &amp; Algorithms - Simple Snippets">
            <a:extLst>
              <a:ext uri="{FF2B5EF4-FFF2-40B4-BE49-F238E27FC236}">
                <a16:creationId xmlns:a16="http://schemas.microsoft.com/office/drawing/2014/main" id="{BD6B6979-3782-648F-40CB-01454A7961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2314864"/>
            <a:ext cx="9525000" cy="444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85112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B2CAA-2CB1-C571-34F5-509E2C369CD4}"/>
              </a:ext>
            </a:extLst>
          </p:cNvPr>
          <p:cNvSpPr>
            <a:spLocks noGrp="1"/>
          </p:cNvSpPr>
          <p:nvPr>
            <p:ph type="title"/>
          </p:nvPr>
        </p:nvSpPr>
        <p:spPr/>
        <p:txBody>
          <a:bodyPr/>
          <a:lstStyle/>
          <a:p>
            <a:r>
              <a:rPr lang="en-US" dirty="0"/>
              <a:t>Insertion Sort</a:t>
            </a:r>
          </a:p>
        </p:txBody>
      </p:sp>
      <p:pic>
        <p:nvPicPr>
          <p:cNvPr id="38914" name="Picture 2" descr="Insertion Sort Algorithm with C++ Code | Sorting Algorithms | Data  Structures &amp; Algorithms - Simple Snippets">
            <a:extLst>
              <a:ext uri="{FF2B5EF4-FFF2-40B4-BE49-F238E27FC236}">
                <a16:creationId xmlns:a16="http://schemas.microsoft.com/office/drawing/2014/main" id="{C89A874C-32E5-921E-A711-95CE76084F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2296391"/>
            <a:ext cx="9525000" cy="444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732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54F4D-C408-BA32-60B8-7083ACCFA84E}"/>
              </a:ext>
            </a:extLst>
          </p:cNvPr>
          <p:cNvSpPr>
            <a:spLocks noGrp="1"/>
          </p:cNvSpPr>
          <p:nvPr>
            <p:ph type="title"/>
          </p:nvPr>
        </p:nvSpPr>
        <p:spPr/>
        <p:txBody>
          <a:bodyPr/>
          <a:lstStyle/>
          <a:p>
            <a:r>
              <a:rPr lang="en-US" dirty="0"/>
              <a:t>Computing machines</a:t>
            </a:r>
          </a:p>
        </p:txBody>
      </p:sp>
      <p:pic>
        <p:nvPicPr>
          <p:cNvPr id="3078" name="Picture 6" descr="Std IX Computer Chapter 2 History and Evolution of Computers (Part 1 History  of Computers) - YouTube">
            <a:extLst>
              <a:ext uri="{FF2B5EF4-FFF2-40B4-BE49-F238E27FC236}">
                <a16:creationId xmlns:a16="http://schemas.microsoft.com/office/drawing/2014/main" id="{23E1829C-6DBD-CB05-D8B0-4DAE9B9492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11"/>
          <a:stretch/>
        </p:blipFill>
        <p:spPr bwMode="auto">
          <a:xfrm>
            <a:off x="2346036" y="2291195"/>
            <a:ext cx="7809346" cy="4566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4275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115" name="Group 4104">
            <a:extLst>
              <a:ext uri="{FF2B5EF4-FFF2-40B4-BE49-F238E27FC236}">
                <a16:creationId xmlns:a16="http://schemas.microsoft.com/office/drawing/2014/main" id="{EED2E2BB-3846-41EB-9F1E-92C33C4A8F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4106" name="Rectangle 4105">
              <a:extLst>
                <a:ext uri="{FF2B5EF4-FFF2-40B4-BE49-F238E27FC236}">
                  <a16:creationId xmlns:a16="http://schemas.microsoft.com/office/drawing/2014/main" id="{C73D5773-5AC9-444A-A47A-EB6656ACD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07" name="Freeform 5">
              <a:extLst>
                <a:ext uri="{FF2B5EF4-FFF2-40B4-BE49-F238E27FC236}">
                  <a16:creationId xmlns:a16="http://schemas.microsoft.com/office/drawing/2014/main" id="{81EB4475-C020-4325-AF59-31FCBFB7C5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4116" name="Rectangle 4108">
            <a:extLst>
              <a:ext uri="{FF2B5EF4-FFF2-40B4-BE49-F238E27FC236}">
                <a16:creationId xmlns:a16="http://schemas.microsoft.com/office/drawing/2014/main" id="{F7689D68-C339-4D5B-9DAA-E13F6BD4D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8F64B01-E784-B33F-4FA3-C08E43DE9457}"/>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nSpc>
                <a:spcPct val="90000"/>
              </a:lnSpc>
            </a:pPr>
            <a:r>
              <a:rPr lang="en-US" sz="3000" b="0" i="0" kern="1200" dirty="0">
                <a:solidFill>
                  <a:schemeClr val="bg2"/>
                </a:solidFill>
                <a:latin typeface="+mj-lt"/>
                <a:ea typeface="+mj-ea"/>
                <a:cs typeface="+mj-cs"/>
              </a:rPr>
              <a:t>Early Programmable Machines</a:t>
            </a:r>
          </a:p>
        </p:txBody>
      </p:sp>
      <p:grpSp>
        <p:nvGrpSpPr>
          <p:cNvPr id="4111" name="Group 4110">
            <a:extLst>
              <a:ext uri="{FF2B5EF4-FFF2-40B4-BE49-F238E27FC236}">
                <a16:creationId xmlns:a16="http://schemas.microsoft.com/office/drawing/2014/main" id="{C8F821F4-B6DB-4EC4-B2F4-CCC64AB812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4112" name="Rectangle 4111">
              <a:extLst>
                <a:ext uri="{FF2B5EF4-FFF2-40B4-BE49-F238E27FC236}">
                  <a16:creationId xmlns:a16="http://schemas.microsoft.com/office/drawing/2014/main" id="{6CEDE48F-DE7D-4871-954D-309A0EE9D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4113" name="Freeform 5">
              <a:extLst>
                <a:ext uri="{FF2B5EF4-FFF2-40B4-BE49-F238E27FC236}">
                  <a16:creationId xmlns:a16="http://schemas.microsoft.com/office/drawing/2014/main" id="{04FD96D5-FEA2-404A-8FA3-02AC9B97A5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4114" name="Freeform 5">
              <a:extLst>
                <a:ext uri="{FF2B5EF4-FFF2-40B4-BE49-F238E27FC236}">
                  <a16:creationId xmlns:a16="http://schemas.microsoft.com/office/drawing/2014/main" id="{9C7ED580-F03F-4187-BEDE-78B5298689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4100" name="Picture 4" descr="A Brief History of Computers [Infographic]">
            <a:extLst>
              <a:ext uri="{FF2B5EF4-FFF2-40B4-BE49-F238E27FC236}">
                <a16:creationId xmlns:a16="http://schemas.microsoft.com/office/drawing/2014/main" id="{68C868B8-A362-3852-E7D3-7F45C4D0874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14539" y="0"/>
            <a:ext cx="2417444"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e history of the development of computer technology - online presentation">
            <a:extLst>
              <a:ext uri="{FF2B5EF4-FFF2-40B4-BE49-F238E27FC236}">
                <a16:creationId xmlns:a16="http://schemas.microsoft.com/office/drawing/2014/main" id="{F7573778-880F-0C62-F378-8BAAE36C1685}"/>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2840776" y="54242"/>
            <a:ext cx="5101944" cy="382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460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141" name="Group 5128">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5130" name="Rectangle 5129">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5131"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5142" name="Rectangle 5132">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143" name="Freeform 5">
            <a:extLst>
              <a:ext uri="{FF2B5EF4-FFF2-40B4-BE49-F238E27FC236}">
                <a16:creationId xmlns:a16="http://schemas.microsoft.com/office/drawing/2014/main" id="{CC3DF159-A62C-40A0-86EB-55F5FCDB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A04776D6-793E-36EF-562E-349C4378473F}"/>
              </a:ext>
            </a:extLst>
          </p:cNvPr>
          <p:cNvSpPr>
            <a:spLocks noGrp="1"/>
          </p:cNvSpPr>
          <p:nvPr>
            <p:ph type="title"/>
          </p:nvPr>
        </p:nvSpPr>
        <p:spPr>
          <a:xfrm>
            <a:off x="649975" y="4517136"/>
            <a:ext cx="10893095" cy="1174947"/>
          </a:xfrm>
        </p:spPr>
        <p:txBody>
          <a:bodyPr vert="horz" lIns="91440" tIns="45720" rIns="91440" bIns="45720" rtlCol="0" anchor="b">
            <a:normAutofit/>
          </a:bodyPr>
          <a:lstStyle/>
          <a:p>
            <a:r>
              <a:rPr lang="en-US" sz="5400" b="0" i="0" kern="1200" dirty="0">
                <a:solidFill>
                  <a:srgbClr val="EBEBEB"/>
                </a:solidFill>
                <a:latin typeface="+mj-lt"/>
                <a:ea typeface="+mj-ea"/>
                <a:cs typeface="+mj-cs"/>
              </a:rPr>
              <a:t>Building blocks</a:t>
            </a:r>
          </a:p>
        </p:txBody>
      </p:sp>
      <p:pic>
        <p:nvPicPr>
          <p:cNvPr id="5124" name="Picture 4" descr="First transistor created 70 years ago: the device that changed the world">
            <a:extLst>
              <a:ext uri="{FF2B5EF4-FFF2-40B4-BE49-F238E27FC236}">
                <a16:creationId xmlns:a16="http://schemas.microsoft.com/office/drawing/2014/main" id="{E64806C9-4F3A-78E6-C039-19597D20296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34846" y="868452"/>
            <a:ext cx="9369041" cy="3472639"/>
          </a:xfrm>
          <a:prstGeom prst="roundRect">
            <a:avLst>
              <a:gd name="adj" fmla="val 1858"/>
            </a:avLst>
          </a:prstGeom>
          <a:noFill/>
          <a:effectLst>
            <a:outerShdw blurRad="50800" dist="50800" dir="54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144" name="Rectangle 5136">
            <a:extLst>
              <a:ext uri="{FF2B5EF4-FFF2-40B4-BE49-F238E27FC236}">
                <a16:creationId xmlns:a16="http://schemas.microsoft.com/office/drawing/2014/main" id="{C5DDC647-9031-4B8C-B212-04560303C8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23874905"/>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62" name="Rectangle 6161">
            <a:extLst>
              <a:ext uri="{FF2B5EF4-FFF2-40B4-BE49-F238E27FC236}">
                <a16:creationId xmlns:a16="http://schemas.microsoft.com/office/drawing/2014/main" id="{789FE3FA-A44C-4C6B-9291-3D7327AF84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164" name="Rectangle 6163">
            <a:extLst>
              <a:ext uri="{FF2B5EF4-FFF2-40B4-BE49-F238E27FC236}">
                <a16:creationId xmlns:a16="http://schemas.microsoft.com/office/drawing/2014/main" id="{46D75838-7FA2-4AAF-9C77-E34C3B4AD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a:lstStyle/>
          <a:p>
            <a:endParaRPr lang="en-US" dirty="0"/>
          </a:p>
        </p:txBody>
      </p:sp>
      <p:sp useBgFill="1">
        <p:nvSpPr>
          <p:cNvPr id="6166" name="Rectangle 6165">
            <a:extLst>
              <a:ext uri="{FF2B5EF4-FFF2-40B4-BE49-F238E27FC236}">
                <a16:creationId xmlns:a16="http://schemas.microsoft.com/office/drawing/2014/main" id="{206B0C47-1CFB-42F6-B66C-063C5B601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8" name="Rectangle 6167">
            <a:extLst>
              <a:ext uri="{FF2B5EF4-FFF2-40B4-BE49-F238E27FC236}">
                <a16:creationId xmlns:a16="http://schemas.microsoft.com/office/drawing/2014/main" id="{7F85B938-6BC7-4B98-9953-B70B36465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6148" name="Picture 4" descr="Moore's Law Definition">
            <a:extLst>
              <a:ext uri="{FF2B5EF4-FFF2-40B4-BE49-F238E27FC236}">
                <a16:creationId xmlns:a16="http://schemas.microsoft.com/office/drawing/2014/main" id="{004CACC4-AE5F-4592-9B08-9CFA2422674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26067" y="1653303"/>
            <a:ext cx="4728634" cy="3545247"/>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Image">
            <a:extLst>
              <a:ext uri="{FF2B5EF4-FFF2-40B4-BE49-F238E27FC236}">
                <a16:creationId xmlns:a16="http://schemas.microsoft.com/office/drawing/2014/main" id="{EC66AD71-319C-D51C-9270-C9463F62562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337301" y="2243768"/>
            <a:ext cx="4728634" cy="2364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8912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A0752-0795-BA1F-060A-85BEFF1C3501}"/>
              </a:ext>
            </a:extLst>
          </p:cNvPr>
          <p:cNvSpPr>
            <a:spLocks noGrp="1"/>
          </p:cNvSpPr>
          <p:nvPr>
            <p:ph type="title"/>
          </p:nvPr>
        </p:nvSpPr>
        <p:spPr>
          <a:xfrm>
            <a:off x="1154954" y="973668"/>
            <a:ext cx="8761413" cy="706964"/>
          </a:xfrm>
        </p:spPr>
        <p:txBody>
          <a:bodyPr>
            <a:normAutofit/>
          </a:bodyPr>
          <a:lstStyle/>
          <a:p>
            <a:endParaRPr lang="en-US" dirty="0"/>
          </a:p>
        </p:txBody>
      </p:sp>
      <p:pic>
        <p:nvPicPr>
          <p:cNvPr id="8194" name="Picture 2">
            <a:extLst>
              <a:ext uri="{FF2B5EF4-FFF2-40B4-BE49-F238E27FC236}">
                <a16:creationId xmlns:a16="http://schemas.microsoft.com/office/drawing/2014/main" id="{2DB7D126-3481-CE86-991A-BA00132424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7" r="4" b="4881"/>
          <a:stretch/>
        </p:blipFill>
        <p:spPr bwMode="auto">
          <a:xfrm>
            <a:off x="403321" y="2272146"/>
            <a:ext cx="5567817" cy="4405745"/>
          </a:xfrm>
          <a:prstGeom prst="roundRect">
            <a:avLst>
              <a:gd name="adj" fmla="val 1858"/>
            </a:avLst>
          </a:prstGeom>
          <a:noFill/>
          <a:effectLst>
            <a:outerShdw blurRad="50800" dist="50800" dir="54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196" name="Picture 4" descr="SOLUTION: Fourth generation of programming languages - Studypool">
            <a:extLst>
              <a:ext uri="{FF2B5EF4-FFF2-40B4-BE49-F238E27FC236}">
                <a16:creationId xmlns:a16="http://schemas.microsoft.com/office/drawing/2014/main" id="{80D6D41C-DE1C-F4E9-DDA9-E0C058CFF8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347938"/>
            <a:ext cx="6014460" cy="4510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3557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223" name="Group 9222">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9224" name="Rectangle 9223">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225"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9227" name="Rectangle 9226">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9229"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9231" name="Rectangle 9230">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07D2B8D-A203-2639-AA62-07300EFEADD3}"/>
              </a:ext>
            </a:extLst>
          </p:cNvPr>
          <p:cNvSpPr>
            <a:spLocks noGrp="1"/>
          </p:cNvSpPr>
          <p:nvPr>
            <p:ph type="title"/>
          </p:nvPr>
        </p:nvSpPr>
        <p:spPr>
          <a:xfrm>
            <a:off x="8160773" y="1113062"/>
            <a:ext cx="3382297" cy="3281957"/>
          </a:xfrm>
        </p:spPr>
        <p:txBody>
          <a:bodyPr vert="horz" lIns="91440" tIns="45720" rIns="91440" bIns="45720" rtlCol="0" anchor="b">
            <a:normAutofit/>
          </a:bodyPr>
          <a:lstStyle/>
          <a:p>
            <a:r>
              <a:rPr lang="en-US" sz="4600" b="0" i="0" kern="1200">
                <a:solidFill>
                  <a:srgbClr val="EBEBEB"/>
                </a:solidFill>
                <a:latin typeface="+mj-lt"/>
                <a:ea typeface="+mj-ea"/>
                <a:cs typeface="+mj-cs"/>
              </a:rPr>
              <a:t>Language Basics</a:t>
            </a:r>
          </a:p>
        </p:txBody>
      </p:sp>
      <p:pic>
        <p:nvPicPr>
          <p:cNvPr id="9218" name="Picture 2" descr="Sign Language Basics : r/coolguides">
            <a:extLst>
              <a:ext uri="{FF2B5EF4-FFF2-40B4-BE49-F238E27FC236}">
                <a16:creationId xmlns:a16="http://schemas.microsoft.com/office/drawing/2014/main" id="{6CAAF4A6-37C3-5E36-4D47-C4382F7B798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109763" y="1348663"/>
            <a:ext cx="6470907" cy="4157557"/>
          </a:xfrm>
          <a:prstGeom prst="roundRect">
            <a:avLst>
              <a:gd name="adj" fmla="val 1858"/>
            </a:avLst>
          </a:prstGeom>
          <a:noFill/>
          <a:effectLst>
            <a:outerShdw blurRad="50800" dist="50800" dir="54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5752536"/>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327</TotalTime>
  <Words>1424</Words>
  <Application>Microsoft Macintosh PowerPoint</Application>
  <PresentationFormat>Widescreen</PresentationFormat>
  <Paragraphs>136</Paragraphs>
  <Slides>36</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Bradley Hand ITC</vt:lpstr>
      <vt:lpstr>Calibri</vt:lpstr>
      <vt:lpstr>Century Gothic</vt:lpstr>
      <vt:lpstr>Wingdings 3</vt:lpstr>
      <vt:lpstr>Ion Boardroom</vt:lpstr>
      <vt:lpstr>Let’s Code</vt:lpstr>
      <vt:lpstr>It’s a machine everywhere</vt:lpstr>
      <vt:lpstr>Can we program all machines?</vt:lpstr>
      <vt:lpstr>Computing machines</vt:lpstr>
      <vt:lpstr>Early Programmable Machines</vt:lpstr>
      <vt:lpstr>Building blocks</vt:lpstr>
      <vt:lpstr>PowerPoint Presentation</vt:lpstr>
      <vt:lpstr>PowerPoint Presentation</vt:lpstr>
      <vt:lpstr>Language Basics</vt:lpstr>
      <vt:lpstr>PowerPoint Presentation</vt:lpstr>
      <vt:lpstr>Programming Language Basics</vt:lpstr>
      <vt:lpstr>Hello World</vt:lpstr>
      <vt:lpstr>Compilers vs Interpreters</vt:lpstr>
      <vt:lpstr>Basic vocabulary</vt:lpstr>
      <vt:lpstr>Data Types</vt:lpstr>
      <vt:lpstr>Data Types/Structures</vt:lpstr>
      <vt:lpstr>Data Structures</vt:lpstr>
      <vt:lpstr>Data Structures</vt:lpstr>
      <vt:lpstr>PowerPoint Presentation</vt:lpstr>
      <vt:lpstr>PowerPoint Presentation</vt:lpstr>
      <vt:lpstr>PowerPoint Presentation</vt:lpstr>
      <vt:lpstr>Explore</vt:lpstr>
      <vt:lpstr>Practice -1</vt:lpstr>
      <vt:lpstr>Practice-2</vt:lpstr>
      <vt:lpstr>PowerPoint Presentation</vt:lpstr>
      <vt:lpstr>Arrays</vt:lpstr>
      <vt:lpstr>Lists</vt:lpstr>
      <vt:lpstr>Linear vs Non-Linear Structures</vt:lpstr>
      <vt:lpstr>Tree</vt:lpstr>
      <vt:lpstr>Graph</vt:lpstr>
      <vt:lpstr>PowerPoint Presentation</vt:lpstr>
      <vt:lpstr>Algos and Data Structures</vt:lpstr>
      <vt:lpstr>What is an Algorithm?</vt:lpstr>
      <vt:lpstr>Frequently used algorithms</vt:lpstr>
      <vt:lpstr>Bubble Sort</vt:lpstr>
      <vt:lpstr>Insertion Sort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Let’s Code</dc:title>
  <dc:creator>Karthikeya Devarakonda</dc:creator>
  <cp:lastModifiedBy>Karthikeya Devarakonda</cp:lastModifiedBy>
  <cp:revision>58</cp:revision>
  <dcterms:created xsi:type="dcterms:W3CDTF">2022-08-15T03:38:31Z</dcterms:created>
  <dcterms:modified xsi:type="dcterms:W3CDTF">2022-08-15T09:06:18Z</dcterms:modified>
</cp:coreProperties>
</file>